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43" r:id="rId1"/>
    <p:sldMasterId id="2147485519" r:id="rId2"/>
  </p:sldMasterIdLst>
  <p:notesMasterIdLst>
    <p:notesMasterId r:id="rId65"/>
  </p:notesMasterIdLst>
  <p:handoutMasterIdLst>
    <p:handoutMasterId r:id="rId66"/>
  </p:handoutMasterIdLst>
  <p:sldIdLst>
    <p:sldId id="3451" r:id="rId3"/>
    <p:sldId id="3750" r:id="rId4"/>
    <p:sldId id="3803" r:id="rId5"/>
    <p:sldId id="3804" r:id="rId6"/>
    <p:sldId id="3805" r:id="rId7"/>
    <p:sldId id="3812" r:id="rId8"/>
    <p:sldId id="3809" r:id="rId9"/>
    <p:sldId id="3810" r:id="rId10"/>
    <p:sldId id="3813" r:id="rId11"/>
    <p:sldId id="3811" r:id="rId12"/>
    <p:sldId id="3745" r:id="rId13"/>
    <p:sldId id="3749" r:id="rId14"/>
    <p:sldId id="3752" r:id="rId15"/>
    <p:sldId id="3753" r:id="rId16"/>
    <p:sldId id="3755" r:id="rId17"/>
    <p:sldId id="3757" r:id="rId18"/>
    <p:sldId id="3756" r:id="rId19"/>
    <p:sldId id="3758" r:id="rId20"/>
    <p:sldId id="3759" r:id="rId21"/>
    <p:sldId id="3760" r:id="rId22"/>
    <p:sldId id="3761" r:id="rId23"/>
    <p:sldId id="3762" r:id="rId24"/>
    <p:sldId id="3764" r:id="rId25"/>
    <p:sldId id="3765" r:id="rId26"/>
    <p:sldId id="3766" r:id="rId27"/>
    <p:sldId id="3767" r:id="rId28"/>
    <p:sldId id="3768" r:id="rId29"/>
    <p:sldId id="3769" r:id="rId30"/>
    <p:sldId id="3770" r:id="rId31"/>
    <p:sldId id="3771" r:id="rId32"/>
    <p:sldId id="3772" r:id="rId33"/>
    <p:sldId id="3773" r:id="rId34"/>
    <p:sldId id="3778" r:id="rId35"/>
    <p:sldId id="3779" r:id="rId36"/>
    <p:sldId id="3780" r:id="rId37"/>
    <p:sldId id="3781" r:id="rId38"/>
    <p:sldId id="3788" r:id="rId39"/>
    <p:sldId id="3783" r:id="rId40"/>
    <p:sldId id="3785" r:id="rId41"/>
    <p:sldId id="3786" r:id="rId42"/>
    <p:sldId id="3787" r:id="rId43"/>
    <p:sldId id="3790" r:id="rId44"/>
    <p:sldId id="3791" r:id="rId45"/>
    <p:sldId id="3792" r:id="rId46"/>
    <p:sldId id="3814" r:id="rId47"/>
    <p:sldId id="3815" r:id="rId48"/>
    <p:sldId id="3793" r:id="rId49"/>
    <p:sldId id="3794" r:id="rId50"/>
    <p:sldId id="3795" r:id="rId51"/>
    <p:sldId id="3796" r:id="rId52"/>
    <p:sldId id="3797" r:id="rId53"/>
    <p:sldId id="3801" r:id="rId54"/>
    <p:sldId id="3802" r:id="rId55"/>
    <p:sldId id="3816" r:id="rId56"/>
    <p:sldId id="3817" r:id="rId57"/>
    <p:sldId id="3818" r:id="rId58"/>
    <p:sldId id="3819" r:id="rId59"/>
    <p:sldId id="3820" r:id="rId60"/>
    <p:sldId id="3822" r:id="rId61"/>
    <p:sldId id="3821" r:id="rId62"/>
    <p:sldId id="3824" r:id="rId63"/>
    <p:sldId id="3799" r:id="rId64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pos="38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 userDrawn="1">
          <p15:clr>
            <a:srgbClr val="A4A3A4"/>
          </p15:clr>
        </p15:guide>
        <p15:guide id="2" pos="2049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RI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FF0066"/>
    <a:srgbClr val="6699FF"/>
    <a:srgbClr val="FFCC99"/>
    <a:srgbClr val="CCCCFF"/>
    <a:srgbClr val="66CCFF"/>
    <a:srgbClr val="CCFF99"/>
    <a:srgbClr val="0099CC"/>
    <a:srgbClr val="FF6699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0" autoAdjust="0"/>
    <p:restoredTop sz="95988" autoAdjust="0"/>
  </p:normalViewPr>
  <p:slideViewPr>
    <p:cSldViewPr snapToObjects="1">
      <p:cViewPr varScale="1">
        <p:scale>
          <a:sx n="112" d="100"/>
          <a:sy n="112" d="100"/>
        </p:scale>
        <p:origin x="736" y="184"/>
      </p:cViewPr>
      <p:guideLst>
        <p:guide orient="horz" pos="1298"/>
        <p:guide/>
        <p:guide orient="horz" pos="3884"/>
      </p:guideLst>
    </p:cSldViewPr>
  </p:slideViewPr>
  <p:outlineViewPr>
    <p:cViewPr>
      <p:scale>
        <a:sx n="33" d="100"/>
        <a:sy n="33" d="100"/>
      </p:scale>
      <p:origin x="0" y="-21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38"/>
    </p:cViewPr>
  </p:sorterViewPr>
  <p:notesViewPr>
    <p:cSldViewPr snapToObjects="1">
      <p:cViewPr>
        <p:scale>
          <a:sx n="100" d="100"/>
          <a:sy n="100" d="100"/>
        </p:scale>
        <p:origin x="2712" y="-522"/>
      </p:cViewPr>
      <p:guideLst>
        <p:guide orient="horz" pos="3033"/>
        <p:guide pos="2049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r">
              <a:defRPr sz="1300"/>
            </a:lvl1pPr>
          </a:lstStyle>
          <a:p>
            <a:fld id="{605EA40D-8A8C-41AE-97D6-99801F06E453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2017. 4. 20.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r">
              <a:defRPr sz="1300"/>
            </a:lvl1pPr>
          </a:lstStyle>
          <a:p>
            <a:fld id="{5A433049-BB43-4E83-81B8-C9E31F9887E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39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7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BE63B27-62BC-4F24-8030-0CE5432CB37F}" type="datetimeFigureOut">
              <a:rPr lang="ko-KR" altLang="en-US" smtClean="0"/>
              <a:pPr>
                <a:defRPr/>
              </a:pPr>
              <a:t>2017. 4. 20.</a:t>
            </a:fld>
            <a:endParaRPr lang="en-US" altLang="ko-KR" dirty="0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6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7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3638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ED3B85-11B7-4E62-A6B5-F309D126AD60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6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931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461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gradFill rotWithShape="0">
            <a:gsLst>
              <a:gs pos="0">
                <a:srgbClr val="AE1633"/>
              </a:gs>
              <a:gs pos="50000">
                <a:srgbClr val="E63A59"/>
              </a:gs>
              <a:gs pos="100000">
                <a:srgbClr val="AE1633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" y="6356942"/>
            <a:ext cx="491610" cy="4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792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DD93-2E3B-4905-B8E4-D41F57D594A5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85038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D870-6EE7-4628-8FD2-063B58F9967C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2878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8CD-3CA5-4516-82B4-F1C78F2B55D0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8384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E23B-42A8-4275-B968-BEDCDBB478F4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47074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B101-0DD1-42DD-8B05-EE9234D4E189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92557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EFBD-8AE0-4FE7-8907-8DDA30D8EC10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2807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7CC6-B399-43B0-B195-4EDEC6F7A126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0020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BD1C-4C19-467E-A47D-8A5944A81889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41534"/>
      </p:ext>
    </p:extLst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 bwMode="auto">
          <a:xfrm>
            <a:off x="6162" y="3455342"/>
            <a:ext cx="9906000" cy="340265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5653" y="2018712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sp>
        <p:nvSpPr>
          <p:cNvPr id="42" name="직사각형 41"/>
          <p:cNvSpPr/>
          <p:nvPr userDrawn="1"/>
        </p:nvSpPr>
        <p:spPr bwMode="auto">
          <a:xfrm>
            <a:off x="0" y="0"/>
            <a:ext cx="9906000" cy="177281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460612" y="124959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" y="1978588"/>
            <a:ext cx="1479500" cy="1306396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1450451" y="3429000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73" y="1943174"/>
            <a:ext cx="1479500" cy="1306396"/>
          </a:xfrm>
          <a:prstGeom prst="rect">
            <a:avLst/>
          </a:prstGeom>
        </p:spPr>
      </p:pic>
      <p:pic>
        <p:nvPicPr>
          <p:cNvPr id="1058" name="Picture 34" descr="인공지능에 대한 이미지 검색결과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100000"/>
                    </a14:imgEffect>
                    <a14:imgEffect>
                      <a14:brightnessContrast bright="8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85248" y="3653755"/>
            <a:ext cx="309634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762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5625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 bwMode="auto">
          <a:xfrm>
            <a:off x="6162" y="3455342"/>
            <a:ext cx="9906000" cy="340265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5653" y="2018712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sp>
        <p:nvSpPr>
          <p:cNvPr id="42" name="직사각형 41"/>
          <p:cNvSpPr/>
          <p:nvPr userDrawn="1"/>
        </p:nvSpPr>
        <p:spPr bwMode="auto">
          <a:xfrm>
            <a:off x="0" y="0"/>
            <a:ext cx="9906000" cy="177281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460612" y="124959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" y="1978588"/>
            <a:ext cx="1479500" cy="1306396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1450451" y="3429000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73" y="1943174"/>
            <a:ext cx="1479500" cy="1306396"/>
          </a:xfrm>
          <a:prstGeom prst="rect">
            <a:avLst/>
          </a:prstGeom>
        </p:spPr>
      </p:pic>
      <p:pic>
        <p:nvPicPr>
          <p:cNvPr id="1058" name="Picture 34" descr="인공지능에 대한 이미지 검색결과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100000"/>
                    </a14:imgEffect>
                    <a14:imgEffect>
                      <a14:brightnessContrast bright="8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85248" y="3653755"/>
            <a:ext cx="309634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415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 userDrawn="1"/>
        </p:nvSpPr>
        <p:spPr bwMode="auto">
          <a:xfrm>
            <a:off x="10124" y="248"/>
            <a:ext cx="2206571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1" y="316112"/>
            <a:ext cx="1638816" cy="130639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t="309" r="12220"/>
          <a:stretch/>
        </p:blipFill>
        <p:spPr bwMode="auto">
          <a:xfrm>
            <a:off x="4088904" y="340738"/>
            <a:ext cx="5799453" cy="642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5653" y="2018712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69175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6506" y="274638"/>
            <a:ext cx="8904194" cy="922114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33" y="6178981"/>
            <a:ext cx="987471" cy="654616"/>
          </a:xfrm>
          <a:prstGeom prst="rect">
            <a:avLst/>
          </a:prstGeom>
        </p:spPr>
      </p:pic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80493" y="1196752"/>
            <a:ext cx="9145016" cy="5062792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060567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gradFill rotWithShape="0">
            <a:gsLst>
              <a:gs pos="0">
                <a:srgbClr val="AE1633"/>
              </a:gs>
              <a:gs pos="50000">
                <a:srgbClr val="E63A59"/>
              </a:gs>
              <a:gs pos="100000">
                <a:srgbClr val="AE1633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8" y="6203384"/>
            <a:ext cx="987471" cy="6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18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974994" y="944727"/>
            <a:ext cx="7541007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74995" y="112335"/>
            <a:ext cx="7930639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1834767" y="790993"/>
            <a:ext cx="7690742" cy="45719"/>
          </a:xfrm>
          <a:prstGeom prst="rect">
            <a:avLst/>
          </a:prstGeom>
          <a:gradFill rotWithShape="0">
            <a:gsLst>
              <a:gs pos="0">
                <a:srgbClr val="AE1633"/>
              </a:gs>
              <a:gs pos="50000">
                <a:srgbClr val="E63A59"/>
              </a:gs>
              <a:gs pos="100000">
                <a:srgbClr val="AE1633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125" y="23310"/>
            <a:ext cx="1414483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43" y="5511403"/>
            <a:ext cx="1674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1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1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" y="124158"/>
            <a:ext cx="1029368" cy="8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31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BD9C-0AF1-481F-942D-8DEACD10988B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60854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6E81-8C61-4945-BC05-AEEFDA6A4A23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8"/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10"/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9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33" y="6178981"/>
            <a:ext cx="987471" cy="6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8226-F06B-49CC-8380-DE4A6B302F01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1600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7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2" r:id="rId1"/>
    <p:sldLayoutId id="2147485457" r:id="rId2"/>
    <p:sldLayoutId id="2147485502" r:id="rId3"/>
    <p:sldLayoutId id="2147485501" r:id="rId4"/>
    <p:sldLayoutId id="2147485503" r:id="rId5"/>
    <p:sldLayoutId id="2147485504" r:id="rId6"/>
  </p:sldLayoutIdLst>
  <p:transition/>
  <p:hf sldNum="0" hdr="0" ftr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36372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072743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09115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145487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20333" indent="-320333" algn="l" rtl="0" eaLnBrk="1" fontAlgn="base" latinLnBrk="1" hangingPunct="1">
        <a:spcBef>
          <a:spcPts val="704"/>
        </a:spcBef>
        <a:spcAft>
          <a:spcPct val="0"/>
        </a:spcAft>
        <a:buClr>
          <a:schemeClr val="accent1"/>
        </a:buClr>
        <a:buSzPct val="76000"/>
        <a:buFont typeface="Wingdings" pitchFamily="2" charset="2"/>
        <a:buChar char="u"/>
        <a:defRPr sz="3100" b="1">
          <a:solidFill>
            <a:schemeClr val="tx1"/>
          </a:solidFill>
          <a:latin typeface="+mn-lt"/>
          <a:ea typeface="+mn-ea"/>
          <a:cs typeface="+mn-cs"/>
        </a:defRPr>
      </a:lvl1pPr>
      <a:lvl2pPr marL="642528" indent="-320333" algn="l" rtl="0" eaLnBrk="1" fontAlgn="base" latinLnBrk="1" hangingPunct="1">
        <a:spcBef>
          <a:spcPts val="587"/>
        </a:spcBef>
        <a:spcAft>
          <a:spcPct val="0"/>
        </a:spcAft>
        <a:buClr>
          <a:schemeClr val="accent2"/>
        </a:buClr>
        <a:buSzPct val="76000"/>
        <a:buFont typeface="Wingdings" pitchFamily="2" charset="2"/>
        <a:buChar char="u"/>
        <a:defRPr sz="27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</a:defRPr>
      </a:lvl2pPr>
      <a:lvl3pPr marL="964725" indent="-268186" algn="l" rtl="0" eaLnBrk="1" fontAlgn="base" latinLnBrk="1" hangingPunct="1">
        <a:spcBef>
          <a:spcPts val="587"/>
        </a:spcBef>
        <a:spcAft>
          <a:spcPct val="0"/>
        </a:spcAft>
        <a:buClr>
          <a:srgbClr val="BCBCBC"/>
        </a:buClr>
        <a:buSzPct val="76000"/>
        <a:buFont typeface="Wingdings" pitchFamily="2" charset="2"/>
        <a:buChar char="u"/>
        <a:defRPr sz="23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286920" indent="-268186" algn="l" rtl="0" eaLnBrk="1" fontAlgn="base" latinLnBrk="1" hangingPunct="1">
        <a:spcBef>
          <a:spcPts val="469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u"/>
        <a:defRPr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1609115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19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145487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6pPr>
      <a:lvl7pPr marL="2681859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7pPr>
      <a:lvl8pPr marL="3218230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8pPr>
      <a:lvl9pPr marL="3754602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1955-F25F-4122-BCC3-EFD7C7DA751D}" type="datetime1">
              <a:rPr lang="ko-KR" altLang="en-US" smtClean="0"/>
              <a:t>2017. 4. 20.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/87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21" r:id="rId2"/>
    <p:sldLayoutId id="2147485522" r:id="rId3"/>
    <p:sldLayoutId id="2147485523" r:id="rId4"/>
    <p:sldLayoutId id="2147485524" r:id="rId5"/>
    <p:sldLayoutId id="2147485525" r:id="rId6"/>
    <p:sldLayoutId id="2147485526" r:id="rId7"/>
    <p:sldLayoutId id="2147485527" r:id="rId8"/>
    <p:sldLayoutId id="2147485528" r:id="rId9"/>
    <p:sldLayoutId id="2147485529" r:id="rId10"/>
    <p:sldLayoutId id="2147485530" r:id="rId11"/>
    <p:sldLayoutId id="2147485531" r:id="rId12"/>
    <p:sldLayoutId id="2147485532" r:id="rId13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github.com/SeonghoBaek/RealtimeCamera" TargetMode="External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1.PNG"/><Relationship Id="rId3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00.png"/><Relationship Id="rId3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microsoft.com/office/2007/relationships/hdphoto" Target="../media/hdphoto2.wdp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54.png"/><Relationship Id="rId5" Type="http://schemas.microsoft.com/office/2007/relationships/hdphoto" Target="../media/hdphoto2.wdp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Relationship Id="rId3" Type="http://schemas.openxmlformats.org/officeDocument/2006/relationships/image" Target="../media/image890.png"/><Relationship Id="rId4" Type="http://schemas.openxmlformats.org/officeDocument/2006/relationships/image" Target="../media/image52.png"/><Relationship Id="rId5" Type="http://schemas.microsoft.com/office/2007/relationships/hdphoto" Target="../media/hdphoto2.wdp"/><Relationship Id="rId6" Type="http://schemas.openxmlformats.org/officeDocument/2006/relationships/image" Target="../media/image53.png"/><Relationship Id="rId7" Type="http://schemas.openxmlformats.org/officeDocument/2006/relationships/image" Target="../media/image900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4" Type="http://schemas.openxmlformats.org/officeDocument/2006/relationships/image" Target="../media/image111.png"/><Relationship Id="rId5" Type="http://schemas.openxmlformats.org/officeDocument/2006/relationships/image" Target="../media/image1110.png"/><Relationship Id="rId6" Type="http://schemas.openxmlformats.org/officeDocument/2006/relationships/image" Target="../media/image106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4" Type="http://schemas.openxmlformats.org/officeDocument/2006/relationships/image" Target="../media/image1090.png"/><Relationship Id="rId5" Type="http://schemas.openxmlformats.org/officeDocument/2006/relationships/image" Target="../media/image1100.png"/><Relationship Id="rId6" Type="http://schemas.openxmlformats.org/officeDocument/2006/relationships/image" Target="../media/image112.png"/><Relationship Id="rId7" Type="http://schemas.openxmlformats.org/officeDocument/2006/relationships/image" Target="../media/image112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0.png"/><Relationship Id="rId12" Type="http://schemas.openxmlformats.org/officeDocument/2006/relationships/image" Target="../media/image119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7.png"/><Relationship Id="rId3" Type="http://schemas.openxmlformats.org/officeDocument/2006/relationships/image" Target="../media/image113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93.png"/><Relationship Id="rId7" Type="http://schemas.openxmlformats.org/officeDocument/2006/relationships/image" Target="../media/image1140.png"/><Relationship Id="rId8" Type="http://schemas.openxmlformats.org/officeDocument/2006/relationships/image" Target="../media/image1150.png"/><Relationship Id="rId9" Type="http://schemas.openxmlformats.org/officeDocument/2006/relationships/image" Target="../media/image1160.png"/><Relationship Id="rId10" Type="http://schemas.openxmlformats.org/officeDocument/2006/relationships/image" Target="../media/image11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29.png"/><Relationship Id="rId7" Type="http://schemas.openxmlformats.org/officeDocument/2006/relationships/image" Target="../media/image135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0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626298" y="1908206"/>
            <a:ext cx="6552728" cy="108874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/>
              <a:t>DRUWA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백성호</a:t>
            </a:r>
            <a:endParaRPr lang="ko-KR" altLang="en-US" sz="4000" dirty="0">
              <a:solidFill>
                <a:srgbClr val="3366FF"/>
              </a:solidFill>
              <a:effectLst>
                <a:glow rad="127000">
                  <a:schemeClr val="bg1">
                    <a:alpha val="80000"/>
                  </a:schemeClr>
                </a:glow>
              </a:effectLst>
              <a:latin typeface="+mn-ea"/>
              <a:ea typeface="+mn-ea"/>
            </a:endParaRPr>
          </a:p>
        </p:txBody>
      </p:sp>
      <p:sp>
        <p:nvSpPr>
          <p:cNvPr id="12" name="부제목 1"/>
          <p:cNvSpPr txBox="1">
            <a:spLocks/>
          </p:cNvSpPr>
          <p:nvPr/>
        </p:nvSpPr>
        <p:spPr>
          <a:xfrm>
            <a:off x="332385" y="4149080"/>
            <a:ext cx="9217024" cy="1728192"/>
          </a:xfrm>
          <a:prstGeom prst="rect">
            <a:avLst/>
          </a:prstGeom>
        </p:spPr>
        <p:txBody>
          <a:bodyPr/>
          <a:lstStyle>
            <a:lvl1pPr marL="0" indent="0" algn="ctr" rtl="0" eaLnBrk="1" fontAlgn="base" latinLnBrk="1" hangingPunct="1">
              <a:spcBef>
                <a:spcPts val="704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 sz="3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528" indent="-320333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" pitchFamily="2" charset="2"/>
              <a:buChar char="u"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964725" indent="-268186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" pitchFamily="2" charset="2"/>
              <a:buChar char="u"/>
              <a:defRPr sz="23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286920" indent="-268186" algn="l" rtl="0" eaLnBrk="1" fontAlgn="base" latinLnBrk="1" hangingPunct="1">
              <a:spcBef>
                <a:spcPts val="469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u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1609115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145487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1859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18230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54602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tx1"/>
              </a:buClr>
            </a:pPr>
            <a:r>
              <a:rPr kumimoji="0" lang="en-US" altLang="ko-KR" sz="1800" kern="0" dirty="0" smtClean="0">
                <a:solidFill>
                  <a:schemeClr val="bg1"/>
                </a:solidFill>
                <a:latin typeface="+mn-ea"/>
              </a:rPr>
              <a:t>2017.04.21</a:t>
            </a: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  <a:p>
            <a:pPr algn="l">
              <a:buClr>
                <a:schemeClr val="tx1"/>
              </a:buClr>
            </a:pPr>
            <a:endParaRPr kumimoji="0" lang="en-US" altLang="ko-KR" sz="18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28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학습된 손님 시나리오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963" y="3607596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/>
          <p:cNvCxnSpPr>
            <a:cxnSpLocks/>
            <a:endCxn id="7" idx="0"/>
          </p:cNvCxnSpPr>
          <p:nvPr/>
        </p:nvCxnSpPr>
        <p:spPr>
          <a:xfrm>
            <a:off x="5979056" y="1690240"/>
            <a:ext cx="0" cy="19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25" y="2408640"/>
            <a:ext cx="409873" cy="4188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96690" y="2194296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5708081" y="2738513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13315" y="2470385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554277" y="536057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  <a:ea typeface="+mn-ea"/>
                <a:sym typeface="Wingdings" panose="05000000000000000000" pitchFamily="2" charset="2"/>
              </a:rPr>
              <a:t>출입문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0136" y="2378834"/>
            <a:ext cx="21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손님 출입문 접근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1089" y="2633868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손님 인원 얼굴 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64087" y="3558245"/>
            <a:ext cx="1543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4.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인사말 전달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11" y="3510847"/>
            <a:ext cx="460795" cy="12442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25307" y="4464139"/>
            <a:ext cx="1543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출입문 개방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8" y="2978366"/>
            <a:ext cx="674662" cy="53482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438423" y="1823717"/>
            <a:ext cx="585229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서버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19" y="2425070"/>
            <a:ext cx="728779" cy="5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움직임 추적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268760"/>
            <a:ext cx="2991340" cy="2382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1275521"/>
            <a:ext cx="2260476" cy="2375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92" y="1267204"/>
            <a:ext cx="2797974" cy="23841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5873" y="394178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및 신원 확인 후 얼굴 가림</a:t>
            </a:r>
            <a:r>
              <a:rPr lang="en-US" altLang="ko-KR" dirty="0"/>
              <a:t>, </a:t>
            </a:r>
            <a:r>
              <a:rPr lang="ko-KR" altLang="en-US" dirty="0"/>
              <a:t>움직임</a:t>
            </a:r>
            <a:r>
              <a:rPr lang="en-US" altLang="ko-KR" dirty="0"/>
              <a:t>, </a:t>
            </a:r>
            <a:r>
              <a:rPr lang="ko-KR" altLang="en-US" dirty="0"/>
              <a:t>각도 등은 </a:t>
            </a:r>
            <a:r>
              <a:rPr lang="en-US" altLang="ko-KR" dirty="0"/>
              <a:t>Bounding Box</a:t>
            </a:r>
            <a:r>
              <a:rPr lang="ko-KR" altLang="en-US" dirty="0"/>
              <a:t>의 변화 추적으로 통해 판단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650" y="5085184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얼굴 가림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 변화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각도 변화 시 인식률이 크게 떨어지나 사람의 시각 기억 기능을 흉내내어 </a:t>
            </a:r>
            <a:r>
              <a:rPr lang="ko-KR" altLang="en-US" dirty="0" smtClean="0">
                <a:sym typeface="Wingdings" panose="05000000000000000000" pitchFamily="2" charset="2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소스 공개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http://github.com/SeonghoBaek/RealtimeCamera</a:t>
            </a:r>
            <a:endParaRPr lang="en-US" altLang="ko-KR" dirty="0"/>
          </a:p>
          <a:p>
            <a:r>
              <a:rPr lang="en-US" altLang="ko-KR" dirty="0"/>
              <a:t>Apache 2.0 License </a:t>
            </a:r>
            <a:r>
              <a:rPr lang="ko-KR" altLang="en-US" dirty="0"/>
              <a:t>명시</a:t>
            </a:r>
            <a:endParaRPr lang="en-US" altLang="ko-KR" dirty="0"/>
          </a:p>
          <a:p>
            <a:pPr lvl="1"/>
            <a:r>
              <a:rPr lang="ko-KR" altLang="en-US" dirty="0"/>
              <a:t>상업적 이용 가능</a:t>
            </a:r>
            <a:endParaRPr lang="en-US" altLang="ko-KR" dirty="0"/>
          </a:p>
          <a:p>
            <a:pPr lvl="1"/>
            <a:r>
              <a:rPr lang="ko-KR" altLang="en-US" dirty="0"/>
              <a:t>재배포 시 반드시 </a:t>
            </a:r>
            <a:r>
              <a:rPr lang="en-US" altLang="ko-KR" dirty="0"/>
              <a:t>Apache 2.0 License </a:t>
            </a:r>
            <a:r>
              <a:rPr lang="ko-KR" altLang="en-US" dirty="0" smtClean="0"/>
              <a:t>명기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Source Activity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3789040"/>
            <a:ext cx="8712968" cy="19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592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+mj-lt"/>
              </a:rPr>
              <a:t>YOLO</a:t>
            </a:r>
            <a:r>
              <a:rPr lang="ko-KR" altLang="en-US" sz="6000" dirty="0">
                <a:latin typeface="+mj-lt"/>
              </a:rPr>
              <a:t> </a:t>
            </a:r>
            <a:r>
              <a:rPr lang="en-US" altLang="ko-KR" sz="6000" dirty="0">
                <a:latin typeface="+mj-lt"/>
              </a:rPr>
              <a:t>&amp;</a:t>
            </a:r>
            <a:r>
              <a:rPr lang="ko-KR" altLang="en-US" sz="6000" dirty="0">
                <a:latin typeface="+mj-lt"/>
              </a:rPr>
              <a:t> </a:t>
            </a:r>
            <a:r>
              <a:rPr lang="en-US" altLang="ko-KR" sz="6000" dirty="0" err="1">
                <a:latin typeface="+mj-lt"/>
              </a:rPr>
              <a:t>Openface</a:t>
            </a:r>
            <a:endParaRPr lang="en-US" altLang="ko-KR" sz="6000" dirty="0">
              <a:latin typeface="+mj-lt"/>
            </a:endParaRPr>
          </a:p>
          <a:p>
            <a:pPr algn="ctr"/>
            <a:r>
              <a:rPr lang="en-US" altLang="ko-KR" sz="6000" dirty="0">
                <a:latin typeface="+mj-lt"/>
              </a:rPr>
              <a:t>overview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194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Only Look Once</a:t>
            </a:r>
          </a:p>
          <a:p>
            <a:pPr lvl="1"/>
            <a:r>
              <a:rPr lang="en-US" altLang="ko-KR" dirty="0"/>
              <a:t>Unified, Real-Time Object Detection</a:t>
            </a:r>
          </a:p>
          <a:p>
            <a:pPr lvl="1"/>
            <a:r>
              <a:rPr lang="en-US" altLang="ko-KR" dirty="0"/>
              <a:t>University of Washington</a:t>
            </a:r>
          </a:p>
          <a:p>
            <a:pPr lvl="1"/>
            <a:r>
              <a:rPr lang="en-US" altLang="ko-KR" dirty="0"/>
              <a:t>Single regression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Region Proposal vs End to End Regression</a:t>
            </a:r>
          </a:p>
          <a:p>
            <a:pPr lvl="1"/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73" y="3602135"/>
            <a:ext cx="7468642" cy="2600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0792" y="6266342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Region Proposal Approach Summary: </a:t>
            </a:r>
            <a:r>
              <a:rPr lang="en-US" altLang="ko-KR" b="1" i="1" dirty="0">
                <a:solidFill>
                  <a:srgbClr val="FF0000"/>
                </a:solidFill>
              </a:rPr>
              <a:t>R-CNN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48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Predict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908720"/>
            <a:ext cx="4660339" cy="28359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9396" y="148478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Divide image to S x S grid cells</a:t>
            </a:r>
          </a:p>
          <a:p>
            <a:r>
              <a:rPr lang="en-US" altLang="ko-KR" dirty="0">
                <a:latin typeface="+mj-lt"/>
              </a:rPr>
              <a:t>Example: S = 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>7</a:t>
            </a:r>
            <a:r>
              <a:rPr lang="en-US" altLang="ko-KR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  <p:cxnSp>
        <p:nvCxnSpPr>
          <p:cNvPr id="4" name="Straight Arrow Connector 3"/>
          <p:cNvCxnSpPr>
            <a:cxnSpLocks/>
            <a:stCxn id="11" idx="3"/>
          </p:cNvCxnSpPr>
          <p:nvPr/>
        </p:nvCxnSpPr>
        <p:spPr>
          <a:xfrm>
            <a:off x="3799756" y="1777172"/>
            <a:ext cx="1009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9396" y="2262693"/>
            <a:ext cx="3961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Predict 5 Variables</a:t>
            </a:r>
          </a:p>
          <a:p>
            <a:r>
              <a:rPr lang="en-US" altLang="ko-KR" dirty="0">
                <a:latin typeface="+mj-lt"/>
              </a:rPr>
              <a:t>(x, y): Distance to center of object</a:t>
            </a:r>
          </a:p>
          <a:p>
            <a:r>
              <a:rPr lang="en-US" altLang="ko-KR" dirty="0">
                <a:latin typeface="+mj-lt"/>
              </a:rPr>
              <a:t>(width, height): W &amp; H of Bounding Box</a:t>
            </a:r>
          </a:p>
          <a:p>
            <a:r>
              <a:rPr lang="en-US" altLang="ko-KR" dirty="0">
                <a:latin typeface="+mj-lt"/>
              </a:rPr>
              <a:t>Confidence: </a:t>
            </a:r>
            <a:r>
              <a:rPr lang="en-US" altLang="ko-KR" dirty="0" err="1">
                <a:latin typeface="+mj-lt"/>
              </a:rPr>
              <a:t>IoU</a:t>
            </a:r>
            <a:r>
              <a:rPr lang="en-US" altLang="ko-KR" dirty="0">
                <a:latin typeface="+mj-lt"/>
              </a:rPr>
              <a:t> with ground truth </a:t>
            </a:r>
            <a:endParaRPr lang="ko-KR" alt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868" y="3728269"/>
            <a:ext cx="417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Predict </a:t>
            </a:r>
            <a:r>
              <a:rPr lang="en-US" altLang="ko-KR" i="1" dirty="0">
                <a:solidFill>
                  <a:srgbClr val="FF0000"/>
                </a:solidFill>
                <a:latin typeface="+mj-lt"/>
              </a:rPr>
              <a:t>S x S x ( B * 5 + C)  </a:t>
            </a:r>
            <a:r>
              <a:rPr lang="en-US" altLang="ko-KR" dirty="0">
                <a:latin typeface="+mj-lt"/>
              </a:rPr>
              <a:t>dim</a:t>
            </a:r>
            <a:r>
              <a:rPr lang="en-US" altLang="ko-KR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tensor</a:t>
            </a:r>
            <a:endParaRPr lang="ko-KR" altLang="en-US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994" y="4066823"/>
            <a:ext cx="367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S = Size of grid cell</a:t>
            </a:r>
          </a:p>
          <a:p>
            <a:r>
              <a:rPr lang="en-US" altLang="ko-KR" dirty="0">
                <a:latin typeface="+mj-lt"/>
              </a:rPr>
              <a:t>B = # of candidate bounding boxes </a:t>
            </a:r>
          </a:p>
          <a:p>
            <a:r>
              <a:rPr lang="en-US" altLang="ko-KR" dirty="0">
                <a:latin typeface="+mj-lt"/>
              </a:rPr>
              <a:t>C = Class probability</a:t>
            </a:r>
            <a:endParaRPr lang="ko-KR" alt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908" y="5219958"/>
            <a:ext cx="3814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If we set S = 7, B = 2, C = 1 then,</a:t>
            </a:r>
            <a:endParaRPr lang="ko-KR" alt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00672" y="5624732"/>
            <a:ext cx="676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A image is represented [ 7 * 7 * (( x, y, w, h, </a:t>
            </a:r>
            <a:r>
              <a:rPr lang="en-US" altLang="ko-KR" dirty="0" err="1">
                <a:latin typeface="+mj-lt"/>
              </a:rPr>
              <a:t>conf</a:t>
            </a:r>
            <a:r>
              <a:rPr lang="en-US" altLang="ko-KR" dirty="0">
                <a:latin typeface="+mj-lt"/>
              </a:rPr>
              <a:t>) * 2 + </a:t>
            </a:r>
            <a:r>
              <a:rPr lang="en-US" altLang="ko-KR" dirty="0" err="1">
                <a:latin typeface="+mj-lt"/>
              </a:rPr>
              <a:t>class_prob</a:t>
            </a:r>
            <a:r>
              <a:rPr lang="en-US" altLang="ko-KR" dirty="0">
                <a:latin typeface="+mj-lt"/>
              </a:rPr>
              <a:t>) ]</a:t>
            </a:r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0174" y="6017919"/>
            <a:ext cx="5958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Note) One set of </a:t>
            </a:r>
            <a:r>
              <a:rPr lang="en-US" altLang="ko-KR" i="1" dirty="0" err="1"/>
              <a:t>class_prob</a:t>
            </a:r>
            <a:r>
              <a:rPr lang="en-US" altLang="ko-KR" i="1" dirty="0"/>
              <a:t> per grid cell, regardless of # B</a:t>
            </a:r>
            <a:endParaRPr lang="ko-KR" alt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601072" y="4036948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Drawback:</a:t>
            </a:r>
          </a:p>
          <a:p>
            <a:r>
              <a:rPr lang="en-US" altLang="ko-KR" dirty="0">
                <a:latin typeface="+mj-lt"/>
              </a:rPr>
              <a:t>   multiple objects in 1 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>grid cell</a:t>
            </a:r>
            <a:r>
              <a:rPr lang="en-US" altLang="ko-KR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106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Model</a:t>
            </a:r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1" y="726519"/>
            <a:ext cx="7344816" cy="3231013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 rot="16200000">
            <a:off x="3691905" y="2139134"/>
            <a:ext cx="288032" cy="35706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60712" y="4148201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Pretrained </a:t>
            </a:r>
            <a:r>
              <a:rPr lang="en-US" altLang="ko-KR" i="1" dirty="0" err="1">
                <a:solidFill>
                  <a:srgbClr val="FF0000"/>
                </a:solidFill>
                <a:latin typeface="+mj-lt"/>
              </a:rPr>
              <a:t>GoogLeNet</a:t>
            </a:r>
            <a:r>
              <a:rPr lang="en-US" altLang="ko-KR" dirty="0">
                <a:latin typeface="+mj-lt"/>
              </a:rPr>
              <a:t> Variant</a:t>
            </a:r>
          </a:p>
          <a:p>
            <a:r>
              <a:rPr lang="en-US" altLang="ko-KR" dirty="0">
                <a:latin typeface="+mj-lt"/>
              </a:rPr>
              <a:t>20 conv layers</a:t>
            </a:r>
            <a:endParaRPr lang="ko-KR" altLang="en-US" dirty="0">
              <a:latin typeface="+mj-lt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6848461" y="2679080"/>
            <a:ext cx="288033" cy="24947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601072" y="4179452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Add 4 conv layers + 2 conn layers</a:t>
            </a:r>
            <a:endParaRPr lang="ko-KR" alt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0454" y="504550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Note) </a:t>
            </a:r>
            <a:r>
              <a:rPr lang="en-US" altLang="ko-KR" dirty="0" err="1">
                <a:latin typeface="+mj-lt"/>
              </a:rPr>
              <a:t>S.Ren</a:t>
            </a:r>
            <a:r>
              <a:rPr lang="en-US" altLang="ko-KR" dirty="0">
                <a:latin typeface="+mj-lt"/>
              </a:rPr>
              <a:t> at al, 2015</a:t>
            </a:r>
          </a:p>
          <a:p>
            <a:r>
              <a:rPr lang="en-US" altLang="ko-KR" dirty="0">
                <a:latin typeface="+mj-lt"/>
              </a:rPr>
              <a:t>“Object Detection networks on convolutional feature map”</a:t>
            </a:r>
            <a:endParaRPr lang="ko-KR" alt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47803" y="5833066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  <a:latin typeface="+mj-lt"/>
              </a:rPr>
              <a:t>“ adding both conv and conn layers to pretrained networks can improve performance..”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" name="Connector: Elbow 5"/>
          <p:cNvCxnSpPr>
            <a:cxnSpLocks/>
          </p:cNvCxnSpPr>
          <p:nvPr/>
        </p:nvCxnSpPr>
        <p:spPr>
          <a:xfrm>
            <a:off x="1066478" y="5630284"/>
            <a:ext cx="3024336" cy="495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78646" y="5630284"/>
            <a:ext cx="3816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049344" y="2254012"/>
            <a:ext cx="28803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/>
          <p:cNvCxnSpPr>
            <a:stCxn id="4" idx="0"/>
          </p:cNvCxnSpPr>
          <p:nvPr/>
        </p:nvCxnSpPr>
        <p:spPr>
          <a:xfrm flipV="1">
            <a:off x="8193360" y="1700808"/>
            <a:ext cx="0" cy="55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73280" y="126876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x,y,w,h,conf</a:t>
            </a:r>
            <a:r>
              <a:rPr lang="en-US" altLang="ko-KR" dirty="0"/>
              <a:t>, class]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774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Training: Loss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00" y="1268760"/>
            <a:ext cx="6487430" cy="44583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508" y="1637865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Center location error</a:t>
            </a:r>
            <a:endParaRPr lang="ko-KR" alt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800" y="244055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Bounding Box size error</a:t>
            </a:r>
            <a:endParaRPr lang="ko-KR" altLang="en-US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749" y="3291237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Object confidence loss</a:t>
            </a:r>
            <a:endParaRPr lang="ko-KR" altLang="en-US" dirty="0"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701713" y="1965930"/>
            <a:ext cx="2376264" cy="1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V="1">
            <a:off x="701713" y="2783855"/>
            <a:ext cx="2595103" cy="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701713" y="3645024"/>
            <a:ext cx="4243146" cy="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6220" y="4171615"/>
            <a:ext cx="295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No Object confidence loss</a:t>
            </a:r>
            <a:endParaRPr lang="ko-KR" altLang="en-US" dirty="0">
              <a:latin typeface="+mj-lt"/>
            </a:endParaRP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720416" y="4543830"/>
            <a:ext cx="3872544" cy="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738827" y="5442064"/>
            <a:ext cx="507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3378" y="5054407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Class probability error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4252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Performance in Real-Time System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84" y="1788046"/>
            <a:ext cx="5429149" cy="35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5813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Face recognition library</a:t>
            </a:r>
          </a:p>
          <a:p>
            <a:pPr lvl="1"/>
            <a:r>
              <a:rPr lang="en-US" altLang="ko-KR" dirty="0"/>
              <a:t>Carnegie Mellon University</a:t>
            </a:r>
          </a:p>
          <a:p>
            <a:pPr lvl="1"/>
            <a:r>
              <a:rPr lang="en-US" altLang="ko-KR" b="0" i="1" dirty="0">
                <a:solidFill>
                  <a:srgbClr val="FF0000"/>
                </a:solidFill>
              </a:rPr>
              <a:t>http://cmusatyalab.github.io/openface/</a:t>
            </a:r>
            <a:endParaRPr lang="en-US" altLang="ko-KR" i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Google </a:t>
            </a:r>
            <a:r>
              <a:rPr lang="en-US" altLang="ko-KR" dirty="0" err="1"/>
              <a:t>FaceNet</a:t>
            </a:r>
            <a:r>
              <a:rPr lang="en-US" altLang="ko-KR" dirty="0"/>
              <a:t> Model</a:t>
            </a:r>
          </a:p>
          <a:p>
            <a:pPr lvl="1"/>
            <a:r>
              <a:rPr lang="en-US" altLang="ko-KR" dirty="0"/>
              <a:t>Train over 500k images from </a:t>
            </a:r>
            <a:r>
              <a:rPr lang="en-US" altLang="ko-KR" dirty="0" err="1"/>
              <a:t>FaceScrub</a:t>
            </a:r>
            <a:r>
              <a:rPr lang="en-US" altLang="ko-KR" dirty="0"/>
              <a:t> &amp; CASIA-</a:t>
            </a:r>
            <a:r>
              <a:rPr lang="en-US" altLang="ko-KR" dirty="0" err="1"/>
              <a:t>WebFace</a:t>
            </a:r>
            <a:endParaRPr lang="en-US" altLang="ko-KR" dirty="0"/>
          </a:p>
          <a:p>
            <a:pPr lvl="1"/>
            <a:r>
              <a:rPr lang="en-US" altLang="ko-KR" dirty="0"/>
              <a:t>First release v0.1, 2015, Apache 2.0 license</a:t>
            </a:r>
          </a:p>
          <a:p>
            <a:pPr marL="271463" lvl="1" indent="0">
              <a:buNone/>
            </a:pPr>
            <a:endParaRPr lang="en-US" altLang="ko-KR" sz="1200" dirty="0"/>
          </a:p>
          <a:p>
            <a:pPr marL="271463" lvl="1" indent="0">
              <a:buNone/>
            </a:pPr>
            <a:r>
              <a:rPr lang="en-US" altLang="ko-KR" sz="1200" b="0" dirty="0"/>
              <a:t>“</a:t>
            </a:r>
            <a:r>
              <a:rPr lang="ko-KR" altLang="en-US" sz="1200" b="0" dirty="0"/>
              <a:t>아파치 </a:t>
            </a:r>
            <a:r>
              <a:rPr lang="en-US" altLang="ko-KR" sz="1200" b="0" dirty="0"/>
              <a:t>2.0 </a:t>
            </a:r>
            <a:r>
              <a:rPr lang="ko-KR" altLang="en-US" sz="1200" b="0" dirty="0"/>
              <a:t>라이선스는 누구나 해당 소프트웨어에서 파생된 프로그램을 제작할 수 있으며 저작권을 양도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전송할 수 있는 라이선스 규정을 의미한다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아파치 라이선스에 따르면 누구든 자유롭게 아파치 소프트웨어를 다운 받아 부분 혹은 전체를 개인적 혹은 </a:t>
            </a:r>
            <a:r>
              <a:rPr lang="ko-KR" altLang="en-US" sz="1200" b="0" dirty="0">
                <a:solidFill>
                  <a:srgbClr val="FF0000"/>
                </a:solidFill>
              </a:rPr>
              <a:t>상업적</a:t>
            </a:r>
            <a:r>
              <a:rPr lang="ko-KR" altLang="en-US" sz="1200" b="0" dirty="0"/>
              <a:t> 목적으로 이용할 수 있으며 재배포시에는 원본 소스 코드 또는 수정한 소스 코드를 반드시 포함시켜야 하는 것은 아니고 아파치 라이선스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버전 </a:t>
            </a:r>
            <a:r>
              <a:rPr lang="en-US" altLang="ko-KR" sz="1200" b="0" dirty="0"/>
              <a:t>2.0</a:t>
            </a:r>
            <a:r>
              <a:rPr lang="ko-KR" altLang="en-US" sz="1200" b="0" dirty="0"/>
              <a:t>을 포함시켜야 하며 아파치 소프트웨어 재단에 개발된 소프트웨어라는 것을 명확하게 밝혀야 한다</a:t>
            </a:r>
            <a:r>
              <a:rPr lang="en-US" altLang="ko-KR" sz="1200" b="0" dirty="0"/>
              <a:t>.” -</a:t>
            </a:r>
            <a:r>
              <a:rPr lang="en-US" altLang="ko-KR" sz="1200" b="0" i="1" dirty="0" err="1"/>
              <a:t>wikipedia</a:t>
            </a:r>
            <a:endParaRPr lang="en-US" altLang="ko-KR" sz="1200" b="0" i="1" dirty="0"/>
          </a:p>
          <a:p>
            <a:pPr marL="271463" lvl="1" indent="0">
              <a:buNone/>
            </a:pPr>
            <a:endParaRPr lang="en-US" altLang="ko-KR" sz="1200" dirty="0"/>
          </a:p>
          <a:p>
            <a:pPr lvl="1"/>
            <a:r>
              <a:rPr lang="en-US" altLang="ko-KR" dirty="0"/>
              <a:t>Current, v0.2, June, 2016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200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/>
          <p:cNvSpPr/>
          <p:nvPr/>
        </p:nvSpPr>
        <p:spPr bwMode="auto">
          <a:xfrm>
            <a:off x="1115889" y="4224421"/>
            <a:ext cx="1123513" cy="521674"/>
          </a:xfrm>
          <a:prstGeom prst="roundRect">
            <a:avLst/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800" dirty="0"/>
              <a:t>반응</a:t>
            </a:r>
          </a:p>
        </p:txBody>
      </p:sp>
      <p:sp>
        <p:nvSpPr>
          <p:cNvPr id="34" name="Rectangle: Rounded Corners 33"/>
          <p:cNvSpPr/>
          <p:nvPr/>
        </p:nvSpPr>
        <p:spPr bwMode="auto">
          <a:xfrm>
            <a:off x="1137816" y="4645542"/>
            <a:ext cx="1090619" cy="511650"/>
          </a:xfrm>
          <a:prstGeom prst="roundRect">
            <a:avLst/>
          </a:prstGeom>
          <a:solidFill>
            <a:srgbClr val="FFCC99"/>
          </a:soli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800" dirty="0"/>
              <a:t>인식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31" y="1808033"/>
            <a:ext cx="2935041" cy="16682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3" y="2006978"/>
            <a:ext cx="2935041" cy="16682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0" y="2241129"/>
            <a:ext cx="2935041" cy="16682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방문객 인식 시스템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8" y="2456951"/>
            <a:ext cx="2935041" cy="1668229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  <a:stCxn id="41" idx="2"/>
          </p:cNvCxnSpPr>
          <p:nvPr/>
        </p:nvCxnSpPr>
        <p:spPr>
          <a:xfrm>
            <a:off x="1534862" y="2220063"/>
            <a:ext cx="0" cy="41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534862" y="2628095"/>
            <a:ext cx="4498258" cy="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8364736" y="2662039"/>
            <a:ext cx="432048" cy="432048"/>
          </a:xfrm>
          <a:prstGeom prst="rect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7716664" y="2518157"/>
            <a:ext cx="432048" cy="432048"/>
          </a:xfrm>
          <a:prstGeom prst="rect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Rectangle 12"/>
          <p:cNvSpPr/>
          <p:nvPr/>
        </p:nvSpPr>
        <p:spPr bwMode="auto">
          <a:xfrm>
            <a:off x="7113240" y="2748905"/>
            <a:ext cx="432048" cy="432048"/>
          </a:xfrm>
          <a:prstGeom prst="rect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  <p:cxnSp>
        <p:nvCxnSpPr>
          <p:cNvPr id="15" name="Straight Connector 14"/>
          <p:cNvCxnSpPr>
            <a:cxnSpLocks/>
            <a:stCxn id="13" idx="2"/>
          </p:cNvCxnSpPr>
          <p:nvPr/>
        </p:nvCxnSpPr>
        <p:spPr>
          <a:xfrm>
            <a:off x="7329264" y="3180953"/>
            <a:ext cx="0" cy="197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2"/>
          </p:cNvCxnSpPr>
          <p:nvPr/>
        </p:nvCxnSpPr>
        <p:spPr>
          <a:xfrm>
            <a:off x="7932688" y="2950205"/>
            <a:ext cx="44648" cy="2495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80760" y="3094087"/>
            <a:ext cx="44648" cy="263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2360712" y="5157192"/>
            <a:ext cx="4968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2360712" y="5445224"/>
            <a:ext cx="5616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2360712" y="5733256"/>
            <a:ext cx="626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 bwMode="auto">
          <a:xfrm>
            <a:off x="1136266" y="5081399"/>
            <a:ext cx="1125064" cy="712118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ko-KR" altLang="en-US" sz="1800" dirty="0"/>
              <a:t>얼굴 추출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93325" y="4158301"/>
            <a:ext cx="2780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“XX</a:t>
            </a:r>
            <a:r>
              <a:rPr lang="ko-KR" altLang="en-US" dirty="0"/>
              <a:t>님 방문을 환영 합니다“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안녕하세요</a:t>
            </a:r>
            <a:r>
              <a:rPr lang="en-US" altLang="ko-KR" dirty="0"/>
              <a:t>! XX</a:t>
            </a:r>
            <a:r>
              <a:rPr lang="ko-KR" altLang="en-US" dirty="0"/>
              <a:t>님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2" y="2726035"/>
            <a:ext cx="1233633" cy="9526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4802" y="188150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Webcam</a:t>
            </a:r>
            <a:endParaRPr lang="ko-KR" altLang="en-US" b="1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07392" y="1470527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영상 스트림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7" y="1062147"/>
            <a:ext cx="885796" cy="90511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41610" y="2273097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상시 모니터링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39154" y="363111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Speaker</a:t>
            </a:r>
            <a:endParaRPr lang="ko-KR" altLang="en-US" b="1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2257818" y="3870135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104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Facenet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2218803"/>
            <a:ext cx="5758493" cy="338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41959" y="2858423"/>
                <a:ext cx="2592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Diff(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lt"/>
                  </a:rPr>
                  <a:t>) &lt;&lt; Diff(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lt"/>
                  </a:rPr>
                  <a:t>)</a:t>
                </a:r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59" y="2858423"/>
                <a:ext cx="2592288" cy="338554"/>
              </a:xfrm>
              <a:prstGeom prst="rect">
                <a:avLst/>
              </a:prstGeom>
              <a:blipFill>
                <a:blip r:embed="rId3"/>
                <a:stretch>
                  <a:fillRect l="-1176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19064" y="1972841"/>
                <a:ext cx="29606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Person 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>
                  <a:latin typeface="+mj-lt"/>
                </a:endParaRPr>
              </a:p>
              <a:p>
                <a:r>
                  <a:rPr lang="en-US" altLang="ko-KR" dirty="0">
                    <a:latin typeface="+mj-lt"/>
                  </a:rPr>
                  <a:t>Person </a:t>
                </a:r>
                <a14:m>
                  <m:oMath xmlns:m="http://schemas.openxmlformats.org/officeDocument/2006/math">
                    <m:r>
                      <a:rPr lang="pt-BR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latin typeface="+mj-lt"/>
                  </a:rPr>
                  <a:t>’s new face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64" y="1972841"/>
                <a:ext cx="2960662" cy="584775"/>
              </a:xfrm>
              <a:prstGeom prst="rect">
                <a:avLst/>
              </a:prstGeom>
              <a:blipFill>
                <a:blip r:embed="rId4"/>
                <a:stretch>
                  <a:fillRect l="-1029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319065" y="3572437"/>
            <a:ext cx="2337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Face : 128 dims vector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271924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Facenet</a:t>
            </a:r>
            <a:r>
              <a:rPr lang="en-US" altLang="ko-KR" dirty="0"/>
              <a:t> Training: Triplet Loss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059803"/>
            <a:ext cx="7150825" cy="3163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27" y="4644405"/>
            <a:ext cx="3848637" cy="419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5645037"/>
            <a:ext cx="5334744" cy="447737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8" y="4963561"/>
            <a:ext cx="1381318" cy="32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7" y="5373032"/>
            <a:ext cx="1476581" cy="276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8" y="4618869"/>
            <a:ext cx="514422" cy="2667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5650" y="4597699"/>
            <a:ext cx="349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: Image to vector map network 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243" y="5724674"/>
            <a:ext cx="349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a: Anchor, p: Positive, n: Negative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1023" y="5222561"/>
            <a:ext cx="349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  <a:latin typeface="+mj-lt"/>
              </a:rPr>
              <a:t>Loss function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04928" y="5680441"/>
            <a:ext cx="5118720" cy="412333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36921" y="4369489"/>
            <a:ext cx="97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  <a:latin typeface="+mj-lt"/>
              </a:rPr>
              <a:t>Satisfy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8445" y="1274171"/>
            <a:ext cx="237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: Embedding : 128 dims vector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204584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Structure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484784"/>
            <a:ext cx="5630472" cy="41044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8976" y="1844824"/>
            <a:ext cx="3456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lt"/>
              </a:rPr>
              <a:t>Openface</a:t>
            </a:r>
            <a:r>
              <a:rPr lang="en-US" altLang="ko-KR" dirty="0">
                <a:latin typeface="+mj-lt"/>
              </a:rPr>
              <a:t> revisit </a:t>
            </a:r>
            <a:r>
              <a:rPr lang="en-US" altLang="ko-KR" dirty="0" err="1">
                <a:latin typeface="+mj-lt"/>
              </a:rPr>
              <a:t>facenet</a:t>
            </a:r>
            <a:endParaRPr lang="en-US" altLang="ko-KR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Fast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Small network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Single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809591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Preprocessing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556792"/>
            <a:ext cx="3599424" cy="3587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4326" y="187915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lt"/>
              </a:rPr>
              <a:t>Dlib</a:t>
            </a:r>
            <a:r>
              <a:rPr lang="en-US" altLang="ko-KR" dirty="0">
                <a:latin typeface="+mj-lt"/>
              </a:rPr>
              <a:t> 68 landmark detection</a:t>
            </a:r>
          </a:p>
          <a:p>
            <a:r>
              <a:rPr lang="en-US" altLang="ko-KR" dirty="0">
                <a:latin typeface="+mj-lt"/>
              </a:rPr>
              <a:t> - </a:t>
            </a:r>
            <a:r>
              <a:rPr lang="en-US" altLang="ko-KR" sz="1400" dirty="0">
                <a:latin typeface="+mj-lt"/>
              </a:rPr>
              <a:t>open source </a:t>
            </a:r>
            <a:r>
              <a:rPr lang="en-US" altLang="ko-KR" sz="1400" dirty="0" err="1">
                <a:latin typeface="+mj-lt"/>
              </a:rPr>
              <a:t>dlib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c++</a:t>
            </a:r>
            <a:r>
              <a:rPr lang="en-US" altLang="ko-KR" sz="1400" dirty="0">
                <a:latin typeface="+mj-lt"/>
              </a:rPr>
              <a:t> lib</a:t>
            </a:r>
            <a:endParaRPr lang="ko-KR" altLang="en-US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4326" y="2708920"/>
            <a:ext cx="3137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OpenCV affine transformation</a:t>
            </a:r>
          </a:p>
          <a:p>
            <a:r>
              <a:rPr lang="en-US" altLang="ko-KR" dirty="0">
                <a:latin typeface="+mj-lt"/>
              </a:rPr>
              <a:t> - </a:t>
            </a:r>
            <a:r>
              <a:rPr lang="en-US" altLang="ko-KR" sz="1400" dirty="0">
                <a:latin typeface="+mj-lt"/>
              </a:rPr>
              <a:t>open source </a:t>
            </a:r>
            <a:r>
              <a:rPr lang="en-US" altLang="ko-KR" sz="1400" dirty="0" err="1">
                <a:latin typeface="+mj-lt"/>
              </a:rPr>
              <a:t>opencv</a:t>
            </a:r>
            <a:r>
              <a:rPr lang="en-US" altLang="ko-KR" sz="1400" dirty="0">
                <a:latin typeface="+mj-lt"/>
              </a:rPr>
              <a:t> lib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0094" y="364502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Get 128 dims vector</a:t>
            </a:r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3120" y="4509120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Classification</a:t>
            </a:r>
            <a:endParaRPr lang="ko-KR" altLang="en-US" dirty="0">
              <a:latin typeface="+mj-lt"/>
            </a:endParaRPr>
          </a:p>
        </p:txBody>
      </p:sp>
      <p:sp>
        <p:nvSpPr>
          <p:cNvPr id="9" name="Arrow: Down 8"/>
          <p:cNvSpPr/>
          <p:nvPr/>
        </p:nvSpPr>
        <p:spPr>
          <a:xfrm>
            <a:off x="5529064" y="2028453"/>
            <a:ext cx="288032" cy="278682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59116" y="4847674"/>
            <a:ext cx="288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SVM</a:t>
            </a:r>
          </a:p>
          <a:p>
            <a:r>
              <a:rPr lang="en-US" altLang="ko-KR" dirty="0">
                <a:latin typeface="+mj-lt"/>
              </a:rPr>
              <a:t> - Linear SVM</a:t>
            </a:r>
          </a:p>
          <a:p>
            <a:r>
              <a:rPr lang="en-US" altLang="ko-KR" dirty="0">
                <a:latin typeface="+mj-lt"/>
              </a:rPr>
              <a:t> - Gaussian SVM</a:t>
            </a:r>
          </a:p>
          <a:p>
            <a:r>
              <a:rPr lang="en-US" altLang="ko-KR" dirty="0">
                <a:latin typeface="+mj-lt"/>
              </a:rPr>
              <a:t> - </a:t>
            </a:r>
            <a:r>
              <a:rPr lang="en-US" altLang="ko-KR" i="1" dirty="0">
                <a:solidFill>
                  <a:srgbClr val="FF0000"/>
                </a:solidFill>
                <a:latin typeface="+mj-lt"/>
              </a:rPr>
              <a:t>RBF (Radial Base Function)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55941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Accuracy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980728"/>
            <a:ext cx="7677948" cy="2420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6936" y="3519961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LFW dataset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68824" y="4581128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(92%) &lt; </a:t>
            </a:r>
            <a:r>
              <a:rPr lang="en-US" altLang="ko-KR" dirty="0" err="1"/>
              <a:t>FaceNet</a:t>
            </a:r>
            <a:r>
              <a:rPr lang="en-US" altLang="ko-KR" dirty="0"/>
              <a:t>(99%)</a:t>
            </a:r>
          </a:p>
          <a:p>
            <a:endParaRPr lang="en-US" altLang="ko-KR" dirty="0"/>
          </a:p>
          <a:p>
            <a:r>
              <a:rPr lang="en-US" altLang="ko-KR" dirty="0" err="1"/>
              <a:t>cf</a:t>
            </a:r>
            <a:r>
              <a:rPr lang="en-US" altLang="ko-KR" dirty="0"/>
              <a:t>) For real world applications</a:t>
            </a:r>
          </a:p>
          <a:p>
            <a:r>
              <a:rPr lang="en-US" altLang="ko-KR" dirty="0"/>
              <a:t>     - Prediction Speed &amp; Network Size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32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0552" y="1340768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Detection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152" y="1988839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lt"/>
              </a:rPr>
              <a:t>YOLO detect faces from 1 frame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9152" y="264792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lt"/>
              </a:rPr>
              <a:t>Per 4~8 frames run below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0876" y="3633791"/>
            <a:ext cx="4219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Send images to </a:t>
            </a:r>
            <a:r>
              <a:rPr lang="en-US" altLang="ko-KR" dirty="0" err="1">
                <a:latin typeface="+mj-lt"/>
              </a:rPr>
              <a:t>openface</a:t>
            </a:r>
            <a:r>
              <a:rPr lang="en-US" altLang="ko-KR" dirty="0">
                <a:latin typeface="+mj-lt"/>
              </a:rPr>
              <a:t> server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Arguments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+mj-lt"/>
              </a:rPr>
              <a:t>Bbox</a:t>
            </a:r>
            <a:r>
              <a:rPr lang="en-US" altLang="ko-KR" dirty="0">
                <a:latin typeface="+mj-lt"/>
              </a:rPr>
              <a:t> </a:t>
            </a:r>
            <a:r>
              <a:rPr lang="en-US" altLang="ko-KR" dirty="0" err="1">
                <a:latin typeface="+mj-lt"/>
              </a:rPr>
              <a:t>top,left</a:t>
            </a:r>
            <a:r>
              <a:rPr lang="en-US" altLang="ko-KR" dirty="0">
                <a:latin typeface="+mj-lt"/>
              </a:rPr>
              <a:t>, bottom, right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+mj-lt"/>
              </a:rPr>
              <a:t>Frame sequence number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0876" y="3055527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Resize each image to [ , 128] size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0876" y="4986456"/>
            <a:ext cx="421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Get labels for each </a:t>
            </a:r>
            <a:r>
              <a:rPr lang="en-US" altLang="ko-KR" dirty="0" err="1">
                <a:latin typeface="+mj-lt"/>
              </a:rPr>
              <a:t>BBox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Arguments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+mj-lt"/>
              </a:rPr>
              <a:t>Bbox</a:t>
            </a:r>
            <a:r>
              <a:rPr lang="en-US" altLang="ko-KR" dirty="0">
                <a:latin typeface="+mj-lt"/>
              </a:rPr>
              <a:t> </a:t>
            </a:r>
            <a:r>
              <a:rPr lang="en-US" altLang="ko-KR" dirty="0" err="1">
                <a:latin typeface="+mj-lt"/>
              </a:rPr>
              <a:t>top,left</a:t>
            </a:r>
            <a:r>
              <a:rPr lang="en-US" altLang="ko-KR" dirty="0">
                <a:latin typeface="+mj-lt"/>
              </a:rPr>
              <a:t>, bottom, 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9024" y="3038650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 Speed up for face landmark detection</a:t>
            </a:r>
            <a:endParaRPr lang="en-US" altLang="ko-KR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66345" y="4130129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 Server will respond label with 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Bbox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67397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000672" y="2204584"/>
            <a:ext cx="640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000672" y="5372936"/>
            <a:ext cx="64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6536" y="203703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520" y="5156912"/>
            <a:ext cx="1320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Recognizer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44688" y="2276592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1392" y="1973751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9583" y="5142103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44688" y="1712253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01144" y="2290250"/>
            <a:ext cx="504056" cy="720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63727" y="2290250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08054" y="2290250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29424" y="229657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53281" y="229657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72560" y="229657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91838" y="2306103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06506" y="229657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82724" y="2814195"/>
            <a:ext cx="130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Bounding Box</a:t>
            </a:r>
            <a:endParaRPr lang="ko-KR" altLang="en-US" sz="1000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74927" y="4550182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31383" y="4563840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3966" y="4563840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38293" y="4563840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59663" y="457016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3520" y="457016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02799" y="457016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42328" y="4571787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36745" y="4570168"/>
            <a:ext cx="504056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Straight Arrow Connector 40"/>
          <p:cNvCxnSpPr>
            <a:stCxn id="18" idx="2"/>
            <a:endCxn id="31" idx="0"/>
          </p:cNvCxnSpPr>
          <p:nvPr/>
        </p:nvCxnSpPr>
        <p:spPr>
          <a:xfrm>
            <a:off x="2396716" y="2996672"/>
            <a:ext cx="430239" cy="155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10304" y="3053324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2036676" y="3773427"/>
            <a:ext cx="640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39570" y="3469973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Straight Arrow Connector 46"/>
          <p:cNvCxnSpPr>
            <a:stCxn id="31" idx="0"/>
          </p:cNvCxnSpPr>
          <p:nvPr/>
        </p:nvCxnSpPr>
        <p:spPr>
          <a:xfrm flipV="1">
            <a:off x="2826955" y="3773427"/>
            <a:ext cx="404428" cy="77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88908" y="3738238"/>
            <a:ext cx="101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response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83049" y="4010332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4355" y="5862183"/>
            <a:ext cx="112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84120" y="5862183"/>
            <a:ext cx="159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latency =</a:t>
            </a:r>
            <a:endParaRPr lang="ko-KR" altLang="en-US" sz="2400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53281" y="5847503"/>
            <a:ext cx="36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First implementation 100~150ms,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Current, latency &lt;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1869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Detection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000672" y="2204584"/>
            <a:ext cx="640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6536" y="203703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73338" y="3212976"/>
            <a:ext cx="504056" cy="77090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1392" y="1973751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/>
              <a:t>t</a:t>
            </a:r>
            <a:endParaRPr lang="ko-KR" alt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44688" y="1712253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/>
              <a:t>t</a:t>
            </a:r>
            <a:r>
              <a:rPr lang="en-US" altLang="ko-KR" sz="1100" b="1" i="1" dirty="0" err="1"/>
              <a:t>s</a:t>
            </a:r>
            <a:endParaRPr lang="ko-KR" altLang="en-US" b="1" i="1" dirty="0"/>
          </a:p>
        </p:txBody>
      </p:sp>
      <p:sp>
        <p:nvSpPr>
          <p:cNvPr id="22" name="Rectangle 21"/>
          <p:cNvSpPr/>
          <p:nvPr/>
        </p:nvSpPr>
        <p:spPr>
          <a:xfrm>
            <a:off x="3512840" y="2939031"/>
            <a:ext cx="504056" cy="770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00672" y="2564904"/>
            <a:ext cx="0" cy="201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2000672" y="4581128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/>
          <p:cNvSpPr/>
          <p:nvPr/>
        </p:nvSpPr>
        <p:spPr>
          <a:xfrm rot="19882076">
            <a:off x="2979092" y="3487548"/>
            <a:ext cx="432048" cy="10451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/>
          <p:cNvSpPr/>
          <p:nvPr/>
        </p:nvSpPr>
        <p:spPr>
          <a:xfrm>
            <a:off x="5529904" y="3567186"/>
            <a:ext cx="1151287" cy="115795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296581" y="3386991"/>
            <a:ext cx="1057251" cy="1216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41991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/>
              <a:t>t</a:t>
            </a:r>
            <a:r>
              <a:rPr lang="en-US" altLang="ko-KR" sz="1100" b="1" i="1" dirty="0"/>
              <a:t>1</a:t>
            </a:r>
            <a:endParaRPr lang="ko-KR" altLang="en-US" b="1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3527182" y="2487881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/>
              <a:t>t</a:t>
            </a:r>
            <a:r>
              <a:rPr lang="en-US" altLang="ko-KR" sz="1100" b="1" i="1" dirty="0"/>
              <a:t>2</a:t>
            </a:r>
            <a:endParaRPr lang="ko-KR" altLang="en-US" b="1" i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529904" y="2204584"/>
            <a:ext cx="719240" cy="100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93160" y="2204583"/>
            <a:ext cx="864095" cy="79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endCxn id="54" idx="0"/>
          </p:cNvCxnSpPr>
          <p:nvPr/>
        </p:nvCxnSpPr>
        <p:spPr>
          <a:xfrm>
            <a:off x="2682330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</p:cNvCxnSpPr>
          <p:nvPr/>
        </p:nvCxnSpPr>
        <p:spPr>
          <a:xfrm>
            <a:off x="3761148" y="2204584"/>
            <a:ext cx="3720" cy="396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6249144" y="1712253"/>
            <a:ext cx="0" cy="492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93160" y="1712253"/>
            <a:ext cx="0" cy="492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114046" y="1285903"/>
            <a:ext cx="63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/>
              <a:t>t</a:t>
            </a:r>
            <a:r>
              <a:rPr lang="en-US" altLang="ko-KR" sz="1100" b="1" i="1" dirty="0" err="1"/>
              <a:t>diff</a:t>
            </a:r>
            <a:endParaRPr lang="ko-KR" altLang="en-US" b="1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5929986" y="4894875"/>
            <a:ext cx="100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IoU</a:t>
            </a:r>
            <a:r>
              <a:rPr lang="en-US" altLang="ko-KR" dirty="0"/>
              <a:t>: 0.4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3841" y="5229200"/>
            <a:ext cx="4138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bbox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current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bbox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label bbox1 arrived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if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IoU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(bbox1, bbox2) &gt; 0.4: same person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Arrow: Right 66"/>
          <p:cNvSpPr/>
          <p:nvPr/>
        </p:nvSpPr>
        <p:spPr>
          <a:xfrm>
            <a:off x="5782943" y="6057607"/>
            <a:ext cx="544098" cy="21602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433622" y="59659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Used Face tracking also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6775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Recognition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000672" y="2204584"/>
            <a:ext cx="640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8504" y="203703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Recognizer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1392" y="1973751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44688" y="1712253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41991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Straight Connector 13"/>
          <p:cNvCxnSpPr>
            <a:cxnSpLocks/>
            <a:endCxn id="54" idx="0"/>
          </p:cNvCxnSpPr>
          <p:nvPr/>
        </p:nvCxnSpPr>
        <p:spPr>
          <a:xfrm>
            <a:off x="2682330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85027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50339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Straight Connector 27"/>
          <p:cNvCxnSpPr>
            <a:cxnSpLocks/>
            <a:endCxn id="27" idx="0"/>
          </p:cNvCxnSpPr>
          <p:nvPr/>
        </p:nvCxnSpPr>
        <p:spPr>
          <a:xfrm>
            <a:off x="3390678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093375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5651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Straight Connector 30"/>
          <p:cNvCxnSpPr>
            <a:cxnSpLocks/>
            <a:endCxn id="30" idx="0"/>
          </p:cNvCxnSpPr>
          <p:nvPr/>
        </p:nvCxnSpPr>
        <p:spPr>
          <a:xfrm>
            <a:off x="4155990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58687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33174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Straight Connector 33"/>
          <p:cNvCxnSpPr>
            <a:cxnSpLocks/>
            <a:endCxn id="33" idx="0"/>
          </p:cNvCxnSpPr>
          <p:nvPr/>
        </p:nvCxnSpPr>
        <p:spPr>
          <a:xfrm>
            <a:off x="4873513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576210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07661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Straight Connector 36"/>
          <p:cNvCxnSpPr>
            <a:cxnSpLocks/>
            <a:endCxn id="36" idx="0"/>
          </p:cNvCxnSpPr>
          <p:nvPr/>
        </p:nvCxnSpPr>
        <p:spPr>
          <a:xfrm>
            <a:off x="5648000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350697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93837" y="2646638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Straight Connector 39"/>
          <p:cNvCxnSpPr>
            <a:cxnSpLocks/>
            <a:endCxn id="39" idx="0"/>
          </p:cNvCxnSpPr>
          <p:nvPr/>
        </p:nvCxnSpPr>
        <p:spPr>
          <a:xfrm>
            <a:off x="6434176" y="2204584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36873" y="3164903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06563" y="2667671"/>
            <a:ext cx="48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1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Straight Connector 43"/>
          <p:cNvCxnSpPr>
            <a:cxnSpLocks/>
            <a:endCxn id="42" idx="0"/>
          </p:cNvCxnSpPr>
          <p:nvPr/>
        </p:nvCxnSpPr>
        <p:spPr>
          <a:xfrm>
            <a:off x="7246902" y="2225617"/>
            <a:ext cx="0" cy="44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949599" y="3185937"/>
            <a:ext cx="504056" cy="530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4299" y="3312491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Received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BBox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744206" y="4828848"/>
            <a:ext cx="1379841" cy="5040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alignment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3905709" y="4396333"/>
            <a:ext cx="981240" cy="936571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724" y="53146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DNN forward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555" y="5426022"/>
            <a:ext cx="1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SVM Classification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3538" y="494867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&amp; Score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Straight Arrow Connector 22"/>
          <p:cNvCxnSpPr>
            <a:stCxn id="9" idx="3"/>
          </p:cNvCxnSpPr>
          <p:nvPr/>
        </p:nvCxnSpPr>
        <p:spPr>
          <a:xfrm>
            <a:off x="3124047" y="5080876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983377" y="5080876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006563" y="5102952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cxnSpLocks/>
            <a:stCxn id="26" idx="2"/>
            <a:endCxn id="9" idx="1"/>
          </p:cNvCxnSpPr>
          <p:nvPr/>
        </p:nvCxnSpPr>
        <p:spPr>
          <a:xfrm rot="5400000">
            <a:off x="1508429" y="3952250"/>
            <a:ext cx="1364404" cy="892849"/>
          </a:xfrm>
          <a:prstGeom prst="bentConnector4">
            <a:avLst>
              <a:gd name="adj1" fmla="val 40764"/>
              <a:gd name="adj2" fmla="val 1256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/>
          <p:nvPr/>
        </p:nvCxnSpPr>
        <p:spPr>
          <a:xfrm rot="16200000" flipH="1">
            <a:off x="6165355" y="4857330"/>
            <a:ext cx="504056" cy="4470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/>
          <p:nvPr/>
        </p:nvCxnSpPr>
        <p:spPr>
          <a:xfrm rot="10800000" flipV="1">
            <a:off x="6033120" y="4731252"/>
            <a:ext cx="506130" cy="458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/>
          <p:nvPr/>
        </p:nvCxnSpPr>
        <p:spPr>
          <a:xfrm>
            <a:off x="6042895" y="4972397"/>
            <a:ext cx="916480" cy="2291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976046" y="557353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10ms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21106" y="556684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15ms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80203" y="5717663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10ms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02950" y="3778456"/>
            <a:ext cx="5954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Pushed in Queue.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Depth control: </a:t>
            </a:r>
            <a:r>
              <a:rPr lang="en-US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 diff &gt;= 30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trash and pop the latest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20652" y="5905400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Enable AVX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41086" y="592225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Enable CUDA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0164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Implementation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Recognition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31785" y="3236620"/>
            <a:ext cx="504056" cy="551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1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528" y="2565760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Received </a:t>
            </a:r>
            <a:r>
              <a:rPr lang="en-US" altLang="ko-KR" dirty="0" err="1">
                <a:latin typeface="+mj-lt"/>
              </a:rPr>
              <a:t>BBox</a:t>
            </a:r>
            <a:endParaRPr lang="ko-KR" altLang="en-US" dirty="0">
              <a:latin typeface="+mj-lt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2534202" y="3089624"/>
            <a:ext cx="1379841" cy="85014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Face landmark detection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Arrow Connector 22"/>
          <p:cNvCxnSpPr>
            <a:cxnSpLocks/>
            <a:stCxn id="9" idx="3"/>
          </p:cNvCxnSpPr>
          <p:nvPr/>
        </p:nvCxnSpPr>
        <p:spPr>
          <a:xfrm>
            <a:off x="3914043" y="3514698"/>
            <a:ext cx="698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43096" y="3825823"/>
            <a:ext cx="84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[,128]</a:t>
            </a:r>
            <a:endParaRPr lang="ko-KR" altLang="en-US" dirty="0">
              <a:latin typeface="+mj-lt"/>
            </a:endParaRPr>
          </a:p>
        </p:txBody>
      </p:sp>
      <p:cxnSp>
        <p:nvCxnSpPr>
          <p:cNvPr id="8" name="Straight Arrow Connector 7"/>
          <p:cNvCxnSpPr>
            <a:cxnSpLocks/>
            <a:stCxn id="26" idx="3"/>
            <a:endCxn id="9" idx="1"/>
          </p:cNvCxnSpPr>
          <p:nvPr/>
        </p:nvCxnSpPr>
        <p:spPr>
          <a:xfrm>
            <a:off x="1835841" y="3512405"/>
            <a:ext cx="698361" cy="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/>
          <p:cNvSpPr/>
          <p:nvPr/>
        </p:nvSpPr>
        <p:spPr>
          <a:xfrm>
            <a:off x="4667486" y="3070645"/>
            <a:ext cx="1685214" cy="85014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Affine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Transformation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09" y="3045636"/>
            <a:ext cx="914400" cy="91440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59" idx="3"/>
            <a:endCxn id="48" idx="1"/>
          </p:cNvCxnSpPr>
          <p:nvPr/>
        </p:nvCxnSpPr>
        <p:spPr>
          <a:xfrm>
            <a:off x="6352700" y="3495719"/>
            <a:ext cx="764109" cy="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3" y="3811652"/>
            <a:ext cx="914400" cy="9144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23" y="2739551"/>
            <a:ext cx="914400" cy="9144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116809" y="5013176"/>
            <a:ext cx="204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96 x 96 RGB image</a:t>
            </a:r>
            <a:endParaRPr lang="ko-KR" altLang="en-US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82838" y="4823009"/>
            <a:ext cx="326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dirty="0">
                <a:latin typeface="+mj-lt"/>
              </a:rPr>
              <a:t>Face alignment</a:t>
            </a:r>
            <a:endParaRPr lang="ko-KR" altLang="en-US" sz="1800" b="1" i="1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85607" y="3995100"/>
            <a:ext cx="227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lt"/>
              </a:rPr>
              <a:t>Dlib</a:t>
            </a:r>
            <a:r>
              <a:rPr lang="en-US" altLang="ko-KR" dirty="0">
                <a:latin typeface="+mj-lt"/>
              </a:rPr>
              <a:t> C++</a:t>
            </a:r>
          </a:p>
          <a:p>
            <a:r>
              <a:rPr lang="en-US" altLang="ko-KR" dirty="0">
                <a:latin typeface="+mj-lt"/>
              </a:rPr>
              <a:t>68 points detection</a:t>
            </a:r>
            <a:endParaRPr lang="ko-KR" altLang="en-US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75035" y="3962868"/>
            <a:ext cx="227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OpenCV </a:t>
            </a:r>
          </a:p>
          <a:p>
            <a:r>
              <a:rPr lang="en-US" altLang="ko-KR" dirty="0">
                <a:latin typeface="+mj-lt"/>
              </a:rPr>
              <a:t>Affine transform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71434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/>
              <a:t>입구 </a:t>
            </a:r>
            <a:r>
              <a:rPr lang="ko-KR" altLang="en-US" sz="4400" dirty="0"/>
              <a:t>감시 방향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2720" y="2636912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7748792" y="5025696"/>
            <a:ext cx="100720" cy="165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rc 1"/>
          <p:cNvSpPr/>
          <p:nvPr/>
        </p:nvSpPr>
        <p:spPr>
          <a:xfrm rot="10499292">
            <a:off x="5854936" y="320138"/>
            <a:ext cx="3888432" cy="2808312"/>
          </a:xfrm>
          <a:prstGeom prst="arc">
            <a:avLst>
              <a:gd name="adj1" fmla="val 16669919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660523" y="3140968"/>
            <a:ext cx="1540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0" idx="2"/>
          </p:cNvCxnSpPr>
          <p:nvPr/>
        </p:nvCxnSpPr>
        <p:spPr>
          <a:xfrm>
            <a:off x="2476813" y="4284935"/>
            <a:ext cx="0" cy="157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42" idx="0"/>
          </p:cNvCxnSpPr>
          <p:nvPr/>
        </p:nvCxnSpPr>
        <p:spPr>
          <a:xfrm>
            <a:off x="2476813" y="5855623"/>
            <a:ext cx="44924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56810" y="423572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76173" y="5412286"/>
            <a:ext cx="14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엘리베이터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2467014" y="1412776"/>
            <a:ext cx="0" cy="157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83" y="2131176"/>
            <a:ext cx="409873" cy="41881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" y="2165018"/>
            <a:ext cx="674662" cy="5348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84648" y="1916832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080792" y="2276872"/>
            <a:ext cx="5184576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71224" y="2719744"/>
            <a:ext cx="660669" cy="26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3431893" y="4986895"/>
            <a:ext cx="422863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3019" y="4597981"/>
            <a:ext cx="14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감시 범위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43181" y="2468949"/>
            <a:ext cx="14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건물 외벽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87" y="2973461"/>
            <a:ext cx="460795" cy="124428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01" y="3541112"/>
            <a:ext cx="884768" cy="132715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11" y="3744271"/>
            <a:ext cx="820095" cy="1285754"/>
          </a:xfrm>
          <a:prstGeom prst="rect">
            <a:avLst/>
          </a:prstGeom>
        </p:spPr>
      </p:pic>
      <p:sp>
        <p:nvSpPr>
          <p:cNvPr id="57" name="Arrow: Right 56"/>
          <p:cNvSpPr/>
          <p:nvPr/>
        </p:nvSpPr>
        <p:spPr>
          <a:xfrm rot="10800000">
            <a:off x="1349921" y="3413665"/>
            <a:ext cx="864096" cy="4173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Straight Connector 97"/>
          <p:cNvCxnSpPr>
            <a:cxnSpLocks/>
          </p:cNvCxnSpPr>
          <p:nvPr/>
        </p:nvCxnSpPr>
        <p:spPr>
          <a:xfrm>
            <a:off x="2196039" y="2461049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401273" y="2192921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" y="2116246"/>
            <a:ext cx="728779" cy="5743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88" y="2719744"/>
            <a:ext cx="753327" cy="5640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6722">
            <a:off x="1624626" y="2870772"/>
            <a:ext cx="788535" cy="3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Implementation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Recognition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4275807" y="2200328"/>
            <a:ext cx="981240" cy="1152128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4438" y="3328263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DNN forward</a:t>
            </a:r>
            <a:endParaRPr lang="ko-KR" altLang="en-US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83168" y="3941782"/>
            <a:ext cx="25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dirty="0">
                <a:latin typeface="+mj-lt"/>
              </a:rPr>
              <a:t>Forward image data</a:t>
            </a:r>
            <a:endParaRPr lang="ko-KR" altLang="en-US" sz="1800" b="1" i="1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13" y="2442592"/>
            <a:ext cx="914400" cy="914400"/>
          </a:xfrm>
          <a:prstGeom prst="rect">
            <a:avLst/>
          </a:prstGeom>
        </p:spPr>
      </p:pic>
      <p:cxnSp>
        <p:nvCxnSpPr>
          <p:cNvPr id="6" name="Connector: Elbow 5"/>
          <p:cNvCxnSpPr>
            <a:stCxn id="47" idx="2"/>
            <a:endCxn id="13" idx="2"/>
          </p:cNvCxnSpPr>
          <p:nvPr/>
        </p:nvCxnSpPr>
        <p:spPr>
          <a:xfrm rot="16200000" flipH="1">
            <a:off x="3358557" y="2148847"/>
            <a:ext cx="309825" cy="2726113"/>
          </a:xfrm>
          <a:prstGeom prst="bentConnector3">
            <a:avLst>
              <a:gd name="adj1" fmla="val 173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/>
          <p:cNvCxnSpPr>
            <a:stCxn id="11" idx="0"/>
          </p:cNvCxnSpPr>
          <p:nvPr/>
        </p:nvCxnSpPr>
        <p:spPr>
          <a:xfrm rot="16200000" flipH="1">
            <a:off x="4942029" y="2024726"/>
            <a:ext cx="699464" cy="1050669"/>
          </a:xfrm>
          <a:prstGeom prst="bentConnector4">
            <a:avLst>
              <a:gd name="adj1" fmla="val -32682"/>
              <a:gd name="adj2" fmla="val 73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4534" y="2730516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</a:t>
            </a:r>
            <a:endParaRPr lang="ko-KR" altLang="en-US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5788" y="2048203"/>
            <a:ext cx="2283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96 x 96 x 3 RGB pixels </a:t>
            </a:r>
            <a:endParaRPr lang="ko-KR" altLang="en-US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5288" y="4480391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cxnSp>
        <p:nvCxnSpPr>
          <p:cNvPr id="22" name="Straight Arrow Connector 21"/>
          <p:cNvCxnSpPr>
            <a:stCxn id="12" idx="2"/>
          </p:cNvCxnSpPr>
          <p:nvPr/>
        </p:nvCxnSpPr>
        <p:spPr>
          <a:xfrm>
            <a:off x="6820316" y="3069070"/>
            <a:ext cx="0" cy="141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0916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Implementation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Recognition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07478" y="3220958"/>
            <a:ext cx="195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+mj-lt"/>
              </a:rPr>
              <a:t>SVM Classification</a:t>
            </a:r>
            <a:endParaRPr lang="ko-KR" altLang="en-US" b="1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4383" y="261663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Class &amp; Score</a:t>
            </a:r>
            <a:endParaRPr lang="ko-KR" altLang="en-US" dirty="0">
              <a:latin typeface="+mj-lt"/>
            </a:endParaRP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306300" y="2748837"/>
            <a:ext cx="63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227408" y="2770913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/>
          <p:cNvCxnSpPr/>
          <p:nvPr/>
        </p:nvCxnSpPr>
        <p:spPr>
          <a:xfrm rot="16200000" flipH="1">
            <a:off x="5386200" y="2525291"/>
            <a:ext cx="504056" cy="4470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/>
          <p:cNvCxnSpPr/>
          <p:nvPr/>
        </p:nvCxnSpPr>
        <p:spPr>
          <a:xfrm rot="10800000" flipV="1">
            <a:off x="5253965" y="2496809"/>
            <a:ext cx="506130" cy="458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/>
          <p:nvPr/>
        </p:nvCxnSpPr>
        <p:spPr>
          <a:xfrm>
            <a:off x="5263740" y="2640358"/>
            <a:ext cx="916480" cy="2291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14012" y="2141225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</a:t>
            </a:r>
            <a:endParaRPr lang="ko-KR" altLang="en-US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27445" y="2531506"/>
            <a:ext cx="33820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52095" y="4341631"/>
            <a:ext cx="54854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+mj-lt"/>
              </a:rPr>
              <a:t>Score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Confidence value: Depends on kernel function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Normalized Distance from Support Vectors</a:t>
            </a:r>
          </a:p>
        </p:txBody>
      </p:sp>
    </p:spTree>
    <p:extLst>
      <p:ext uri="{BB962C8B-B14F-4D97-AF65-F5344CB8AC3E}">
        <p14:creationId xmlns:p14="http://schemas.microsoft.com/office/powerpoint/2010/main" val="88672817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Decision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678" y="105531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+mj-lt"/>
              </a:rPr>
              <a:t>Face Recognition</a:t>
            </a:r>
            <a:endParaRPr lang="ko-KR" altLang="en-US" sz="20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6122" y="1817089"/>
            <a:ext cx="514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Rough Observation: 19 classes(AIRI), </a:t>
            </a:r>
            <a:r>
              <a:rPr lang="en-US" altLang="ko-KR" b="1" dirty="0">
                <a:latin typeface="+mj-lt"/>
              </a:rPr>
              <a:t>Frontal face</a:t>
            </a:r>
            <a:endParaRPr lang="ko-KR" altLang="en-US" b="1" dirty="0">
              <a:latin typeface="+mj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06236"/>
              </p:ext>
            </p:extLst>
          </p:nvPr>
        </p:nvGraphicFramePr>
        <p:xfrm>
          <a:off x="1784648" y="2276872"/>
          <a:ext cx="6603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="" xmlns:a16="http://schemas.microsoft.com/office/drawing/2014/main" val="1569605740"/>
                    </a:ext>
                  </a:extLst>
                </a:gridCol>
                <a:gridCol w="2201333">
                  <a:extLst>
                    <a:ext uri="{9D8B030D-6E8A-4147-A177-3AD203B41FA5}">
                      <a16:colId xmlns="" xmlns:a16="http://schemas.microsoft.com/office/drawing/2014/main" val="3364762707"/>
                    </a:ext>
                  </a:extLst>
                </a:gridCol>
                <a:gridCol w="2201333">
                  <a:extLst>
                    <a:ext uri="{9D8B030D-6E8A-4147-A177-3AD203B41FA5}">
                      <a16:colId xmlns="" xmlns:a16="http://schemas.microsoft.com/office/drawing/2014/main" val="121294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Distance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 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Confidence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189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 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 ~ 0.85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09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 ~ 0.9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00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1.X 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 ~ 0.98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044641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01072" y="4119357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For unknown</a:t>
            </a:r>
          </a:p>
          <a:p>
            <a:r>
              <a:rPr lang="en-US" altLang="ko-KR" sz="2000" b="1" dirty="0">
                <a:latin typeface="+mj-lt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confidence &lt; 0.65</a:t>
            </a:r>
            <a:endParaRPr lang="ko-KR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4648" y="3903969"/>
            <a:ext cx="41764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 : 87.60 %</a:t>
            </a:r>
          </a:p>
          <a:p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 : 92.65 %</a:t>
            </a:r>
          </a:p>
          <a:p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 : 93.47 %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(50%)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KwangheeLee</a:t>
            </a:r>
            <a:r>
              <a:rPr lang="en-US" altLang="ko-KR" sz="1400" dirty="0">
                <a:latin typeface="+mj-lt"/>
              </a:rPr>
              <a:t>(63%)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KwangheeLee</a:t>
            </a:r>
            <a:r>
              <a:rPr lang="en-US" altLang="ko-KR" sz="1400" dirty="0">
                <a:latin typeface="+mj-lt"/>
              </a:rPr>
              <a:t>(30%)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(28%)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KyungpilNam</a:t>
            </a:r>
            <a:r>
              <a:rPr lang="en-US" altLang="ko-KR" sz="1400" dirty="0">
                <a:latin typeface="+mj-lt"/>
              </a:rPr>
              <a:t>(34%)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(27%)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KyungpilNam</a:t>
            </a:r>
            <a:r>
              <a:rPr lang="en-US" altLang="ko-KR" sz="1400" dirty="0">
                <a:latin typeface="+mj-lt"/>
              </a:rPr>
              <a:t>(27%)</a:t>
            </a:r>
          </a:p>
          <a:p>
            <a:r>
              <a:rPr lang="en-US" altLang="ko-KR" sz="1400" dirty="0">
                <a:latin typeface="+mj-lt"/>
              </a:rPr>
              <a:t>Who are you?: </a:t>
            </a:r>
            <a:r>
              <a:rPr lang="en-US" altLang="ko-KR" sz="1400" dirty="0" err="1">
                <a:latin typeface="+mj-lt"/>
              </a:rPr>
              <a:t>SeonghoBaek</a:t>
            </a:r>
            <a:r>
              <a:rPr lang="en-US" altLang="ko-KR" sz="1400" dirty="0">
                <a:latin typeface="+mj-lt"/>
              </a:rPr>
              <a:t>(40%)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1072" y="515046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Accept Threshold</a:t>
            </a:r>
          </a:p>
          <a:p>
            <a:r>
              <a:rPr lang="en-US" altLang="ko-KR" sz="2000" b="1" dirty="0">
                <a:latin typeface="+mj-lt"/>
              </a:rPr>
              <a:t>	</a:t>
            </a:r>
            <a:r>
              <a:rPr lang="en-US" altLang="ko-KR" sz="2000" b="1" dirty="0">
                <a:solidFill>
                  <a:srgbClr val="00B050"/>
                </a:solidFill>
                <a:latin typeface="+mj-lt"/>
              </a:rPr>
              <a:t>confidence &gt; 0.85</a:t>
            </a:r>
            <a:endParaRPr lang="ko-KR" altLang="en-US" sz="20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0865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Open Set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Discrimination Problem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576" y="141277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Definition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624" y="1844824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Unknown</a:t>
            </a:r>
            <a:r>
              <a:rPr lang="en-US" altLang="ko-KR" dirty="0">
                <a:latin typeface="+mj-ea"/>
                <a:ea typeface="+mj-ea"/>
              </a:rPr>
              <a:t> Class</a:t>
            </a:r>
            <a:r>
              <a:rPr lang="ko-KR" altLang="en-US" dirty="0">
                <a:latin typeface="+mj-ea"/>
                <a:ea typeface="+mj-ea"/>
              </a:rPr>
              <a:t>에 속하는 인물을 </a:t>
            </a:r>
            <a:r>
              <a:rPr lang="en-US" altLang="ko-KR" b="1" dirty="0">
                <a:solidFill>
                  <a:schemeClr val="tx2"/>
                </a:solidFill>
                <a:latin typeface="+mj-ea"/>
                <a:ea typeface="+mj-ea"/>
              </a:rPr>
              <a:t>Known</a:t>
            </a:r>
            <a:r>
              <a:rPr lang="en-US" altLang="ko-KR" dirty="0">
                <a:latin typeface="+mj-ea"/>
                <a:ea typeface="+mj-ea"/>
              </a:rPr>
              <a:t> Class</a:t>
            </a:r>
            <a:r>
              <a:rPr lang="ko-KR" altLang="en-US" dirty="0">
                <a:latin typeface="+mj-ea"/>
                <a:ea typeface="+mj-ea"/>
              </a:rPr>
              <a:t>로 인식하는 문제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False Negative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6576" y="2807818"/>
            <a:ext cx="278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NN Classification</a:t>
            </a:r>
            <a:r>
              <a:rPr lang="ko-KR" altLang="en-US" dirty="0">
                <a:latin typeface="+mj-ea"/>
                <a:ea typeface="+mj-ea"/>
              </a:rPr>
              <a:t>의 한계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68624" y="3286217"/>
            <a:ext cx="7416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Probability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distribution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Threshold </a:t>
            </a:r>
            <a:r>
              <a:rPr lang="ko-KR" altLang="en-US" dirty="0">
                <a:latin typeface="+mj-ea"/>
                <a:ea typeface="+mj-ea"/>
              </a:rPr>
              <a:t>기준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# of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class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samples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&lt;&lt;&lt; # of unknown samples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모든 </a:t>
            </a:r>
            <a:r>
              <a:rPr lang="en-US" altLang="ko-KR" dirty="0">
                <a:latin typeface="+mj-ea"/>
                <a:ea typeface="+mj-ea"/>
              </a:rPr>
              <a:t>Unknown sample</a:t>
            </a:r>
            <a:r>
              <a:rPr lang="ko-KR" altLang="en-US" dirty="0">
                <a:latin typeface="+mj-ea"/>
                <a:ea typeface="+mj-ea"/>
              </a:rPr>
              <a:t>들을 학습하지 않는 한 </a:t>
            </a:r>
            <a:r>
              <a:rPr lang="en-US" altLang="ko-KR" dirty="0">
                <a:latin typeface="+mj-ea"/>
                <a:ea typeface="+mj-ea"/>
              </a:rPr>
              <a:t>False Negative</a:t>
            </a:r>
            <a:r>
              <a:rPr lang="ko-KR" altLang="en-US" dirty="0">
                <a:latin typeface="+mj-ea"/>
                <a:ea typeface="+mj-ea"/>
              </a:rPr>
              <a:t>는 발생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77008" y="4333316"/>
                <a:ext cx="5688632" cy="1722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ko-KR" b="0" dirty="0">
                    <a:ea typeface="+mj-ea"/>
                  </a:rPr>
                  <a:t>u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𝑈𝑛𝑘𝑛𝑜𝑤𝑛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𝑁𝑢𝑚𝑏𝑒𝑟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𝐶𝑙𝑎𝑠𝑠𝑒𝑠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, {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𝐶𝑙𝑎𝑠𝑠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+mj-ea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𝐶𝑙𝑎𝑠𝑠</m:t>
                    </m:r>
                    <m:r>
                      <a:rPr lang="en-US" altLang="ko-KR" b="0" i="1" baseline="-25000" smtClean="0">
                        <a:latin typeface="Cambria Math" charset="0"/>
                        <a:ea typeface="+mj-ea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,…,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𝐶𝑙𝑎𝑠𝑠𝑁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}</m:t>
                    </m:r>
                  </m:oMath>
                </a14:m>
                <a:r>
                  <a:rPr lang="en-US" altLang="ko-KR" baseline="-25000" dirty="0">
                    <a:latin typeface="+mj-ea"/>
                    <a:ea typeface="+mj-ea"/>
                  </a:rPr>
                  <a:t>	</a:t>
                </a: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+mj-ea"/>
                        </a:rPr>
                        <m:t>𝑖</m:t>
                      </m:r>
                      <m:d>
                        <m:dPr>
                          <m:ctrlPr>
                            <a:rPr lang="en-US" altLang="ko-KR" b="0" i="1" baseline="-25000" smtClean="0">
                              <a:latin typeface="Cambria Math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𝑃𝑟𝑜𝑏𝑎𝑏𝑖𝑙𝑖𝑡𝑦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𝑢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𝐶𝑙𝑎𝑠𝑠𝑖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</m:oMath>
                  </m:oMathPara>
                </a14:m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charset="0"/>
                              <a:ea typeface="+mj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+mj-ea"/>
                            </a:rPr>
                            <m:t>max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𝑃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  <a:ea typeface="+mj-ea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ko-KR" b="0" i="1" baseline="-25000" smtClean="0">
                                  <a:latin typeface="Cambria Math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&lt;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𝑇h𝑟𝑒𝑠h𝑜𝑙𝑑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1≤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altLang="ko-KR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08" y="4333316"/>
                <a:ext cx="5688632" cy="1722844"/>
              </a:xfrm>
              <a:prstGeom prst="rect">
                <a:avLst/>
              </a:prstGeom>
              <a:blipFill rotWithShape="0">
                <a:blip r:embed="rId2"/>
                <a:stretch>
                  <a:fillRect t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57056" y="5713177"/>
                <a:ext cx="30963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𝑇h𝑟𝑒𝑠h𝑜𝑙𝑑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dirty="0">
                    <a:solidFill>
                      <a:srgbClr val="FF0000"/>
                    </a:solidFill>
                    <a:latin typeface="+mj-ea"/>
                    <a:ea typeface="+mj-ea"/>
                  </a:rPr>
                  <a:t>를 찾을 수 있는가</a:t>
                </a:r>
                <a:r>
                  <a:rPr lang="en-US" altLang="ko-KR" dirty="0">
                    <a:solidFill>
                      <a:srgbClr val="FF0000"/>
                    </a:solidFill>
                    <a:latin typeface="+mj-ea"/>
                    <a:ea typeface="+mj-ea"/>
                  </a:rPr>
                  <a:t>?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056" y="5713177"/>
                <a:ext cx="3096344" cy="338554"/>
              </a:xfrm>
              <a:prstGeom prst="rect">
                <a:avLst/>
              </a:prstGeom>
              <a:blipFill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62236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Redefine Problem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576" y="141277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Definition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624" y="1844824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특정인이라는 결과가 정말 맞는가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False Negative</a:t>
            </a:r>
            <a:r>
              <a:rPr lang="ko-KR" altLang="en-US" dirty="0">
                <a:latin typeface="+mj-ea"/>
                <a:ea typeface="+mj-ea"/>
              </a:rPr>
              <a:t>인지 아닌지 검증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6576" y="2564903"/>
            <a:ext cx="278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IDEA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68624" y="2891123"/>
                <a:ext cx="6914653" cy="342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𝑡𝑟𝑎𝑖𝑛𝑖𝑛𝑔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𝑤𝑜𝑟𝑙𝑑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altLang="ko-KR" baseline="-25000" dirty="0">
                  <a:latin typeface="+mj-ea"/>
                </a:endParaRPr>
              </a:p>
              <a:p>
                <a:pPr lvl="1"/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𝑆𝑜𝑚𝑒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𝑓𝑢𝑛𝑐𝑡𝑖𝑜𝑛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+mj-ea"/>
                      </a:rPr>
                      <m:t>,        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+mj-ea"/>
                      </a:rPr>
                      <m:t>1</m:t>
                    </m:r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 </a:t>
                </a: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</a:p>
              <a:p>
                <a:pPr lvl="1"/>
                <a:r>
                  <a:rPr lang="en-US" altLang="ko-KR" b="0" dirty="0">
                    <a:latin typeface="+mj-ea"/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=1, 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 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 ~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𝑡𝑟𝑎𝑖𝑛𝑖𝑛𝑔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𝑑𝑎𝑡𝑎</m:t>
                        </m:r>
                      </m:e>
                    </m:d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𝑒𝑙𝑠𝑒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ko-KR" dirty="0">
                  <a:latin typeface="+mj-ea"/>
                  <a:ea typeface="+mj-ea"/>
                </a:endParaRP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𝑆𝑜𝑚𝑒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𝑓𝑢𝑛𝑐𝑡𝑖𝑜𝑛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 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0 ≤ 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 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  <a:endParaRPr lang="en-US" altLang="ko-KR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𝑭𝒊𝒏𝒅</m:t>
                      </m:r>
                      <m:r>
                        <a:rPr lang="en-US" altLang="ko-KR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ko-KR" alt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𝒕𝒉𝒓𝒆𝒔𝒉𝒐𝒍𝒅</m:t>
                      </m:r>
                      <m:r>
                        <a:rPr lang="en-US" altLang="ko-K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∅</m:t>
                      </m:r>
                    </m:oMath>
                  </m:oMathPara>
                </a14:m>
                <a:endParaRPr lang="en-US" altLang="ko-KR" b="1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624" y="2891123"/>
                <a:ext cx="6914653" cy="3427798"/>
              </a:xfrm>
              <a:prstGeom prst="rect">
                <a:avLst/>
              </a:prstGeom>
              <a:blipFill rotWithShape="0">
                <a:blip r:embed="rId2"/>
                <a:stretch>
                  <a:fillRect t="-8526" b="-10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41032" y="5301208"/>
                <a:ext cx="32038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𝐼𝑚𝑝𝑖𝑟𝑖𝑐𝑎𝑙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𝐻𝑦𝑝𝑒𝑟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𝑃𝑎𝑟𝑎𝑚𝑒𝑡𝑒𝑟</m:t>
                      </m:r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32" y="5301208"/>
                <a:ext cx="3203826" cy="338554"/>
              </a:xfrm>
              <a:prstGeom prst="rect">
                <a:avLst/>
              </a:prstGeom>
              <a:blipFill>
                <a:blip r:embed="rId3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19317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Redefine Problem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72680" y="1022708"/>
                <a:ext cx="5472608" cy="212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ko-KR" b="0" dirty="0">
                    <a:ea typeface="+mj-ea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j-ea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𝑤𝑜𝑟𝑙𝑑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𝑑𝑎𝑡𝑎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</a:p>
              <a:p>
                <a:pPr lvl="1"/>
                <a:r>
                  <a:rPr lang="en-US" altLang="ko-KR" b="0" dirty="0">
                    <a:latin typeface="+mj-ea"/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=1, 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 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 ~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𝑡𝑟𝑎𝑖𝑛𝑖𝑛𝑔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𝑑𝑎𝑡𝑎</m:t>
                        </m:r>
                      </m:e>
                    </m:d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𝑒𝑙𝑠𝑒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ko-KR" dirty="0">
                  <a:latin typeface="+mj-ea"/>
                  <a:ea typeface="+mj-ea"/>
                </a:endParaRP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  <a:endParaRPr lang="en-US" altLang="ko-KR" i="1" dirty="0">
                  <a:latin typeface="Cambria Math" panose="02040503050406030204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80" y="1022708"/>
                <a:ext cx="5472608" cy="2125582"/>
              </a:xfrm>
              <a:prstGeom prst="rect">
                <a:avLst/>
              </a:prstGeom>
              <a:blipFill rotWithShape="0">
                <a:blip r:embed="rId2"/>
                <a:stretch>
                  <a:fillRect t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20752" y="4077072"/>
                <a:ext cx="4717061" cy="1879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+mj-ea"/>
                      </a:rPr>
                      <m:t>∅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+mj-ea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: </a:t>
                </a:r>
                <a:r>
                  <a:rPr lang="ko-KR" altLang="en-US" dirty="0">
                    <a:latin typeface="+mj-ea"/>
                    <a:ea typeface="+mj-ea"/>
                  </a:rPr>
                  <a:t>데이터 </a:t>
                </a:r>
                <a:r>
                  <a:rPr lang="en-US" altLang="ko-KR" dirty="0">
                    <a:latin typeface="+mj-ea"/>
                    <a:ea typeface="+mj-ea"/>
                  </a:rPr>
                  <a:t>z</a:t>
                </a:r>
                <a:r>
                  <a:rPr lang="ko-KR" altLang="en-US" dirty="0">
                    <a:latin typeface="+mj-ea"/>
                    <a:ea typeface="+mj-ea"/>
                  </a:rPr>
                  <a:t>를 변형하여 </a:t>
                </a:r>
                <a:r>
                  <a:rPr lang="en-US" altLang="ko-KR" dirty="0">
                    <a:latin typeface="+mj-ea"/>
                    <a:ea typeface="+mj-ea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</a:rPr>
                  <a:t>와 유사하게 만들어라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=0.3,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ko-KR" b="0" dirty="0">
                  <a:latin typeface="+mj-ea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데이터 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z</a:t>
                </a: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는 아무리 변형해도 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가 되지 않는다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ko-KR" dirty="0">
                  <a:latin typeface="+mj-ea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latin typeface="+mj-ea"/>
                    <a:ea typeface="+mj-ea"/>
                  </a:rPr>
                  <a:t>데이터 </a:t>
                </a:r>
                <a:r>
                  <a:rPr lang="en-US" altLang="ko-KR" dirty="0">
                    <a:latin typeface="+mj-ea"/>
                    <a:ea typeface="+mj-ea"/>
                  </a:rPr>
                  <a:t>z</a:t>
                </a:r>
                <a:r>
                  <a:rPr lang="ko-KR" altLang="en-US" dirty="0">
                    <a:latin typeface="+mj-ea"/>
                    <a:ea typeface="+mj-ea"/>
                  </a:rPr>
                  <a:t>는 </a:t>
                </a:r>
                <a:r>
                  <a:rPr lang="en-US" altLang="ko-KR" dirty="0">
                    <a:latin typeface="+mj-ea"/>
                    <a:ea typeface="+mj-ea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</a:rPr>
                  <a:t>일 것이다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52" y="4077072"/>
                <a:ext cx="4717061" cy="1879361"/>
              </a:xfrm>
              <a:prstGeom prst="rect">
                <a:avLst/>
              </a:prstGeom>
              <a:blipFill>
                <a:blip r:embed="rId3"/>
                <a:stretch>
                  <a:fillRect l="-517" t="-974" b="-3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/>
          <p:cNvSpPr/>
          <p:nvPr/>
        </p:nvSpPr>
        <p:spPr>
          <a:xfrm>
            <a:off x="4808984" y="3148290"/>
            <a:ext cx="468052" cy="71275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14209" y="3309024"/>
                <a:ext cx="28039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dirty="0">
                    <a:latin typeface="+mj-ea"/>
                  </a:rPr>
                  <a:t> Noise</a:t>
                </a:r>
                <a:r>
                  <a:rPr lang="ko-KR" altLang="en-US" dirty="0">
                    <a:latin typeface="+mj-ea"/>
                  </a:rPr>
                  <a:t> </a:t>
                </a:r>
                <a:r>
                  <a:rPr lang="en-US" altLang="ko-KR" dirty="0">
                    <a:latin typeface="+mj-ea"/>
                  </a:rPr>
                  <a:t>Reduction Problem</a:t>
                </a:r>
                <a:endParaRPr lang="ko-KR" altLang="en-US" dirty="0">
                  <a:latin typeface="+mj-ea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09" y="3309024"/>
                <a:ext cx="2803973" cy="338554"/>
              </a:xfrm>
              <a:prstGeom prst="rect">
                <a:avLst/>
              </a:prstGeom>
              <a:blipFill>
                <a:blip r:embed="rId4"/>
                <a:stretch>
                  <a:fillRect t="-5455" r="-217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38012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Redefine Problem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72680" y="1022708"/>
                <a:ext cx="5472608" cy="212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ko-KR" b="0" dirty="0">
                    <a:ea typeface="+mj-ea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j-ea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𝑤𝑜𝑟𝑙𝑑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𝑑𝑎𝑡𝑎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ko-KR" baseline="-25000" dirty="0">
                  <a:latin typeface="+mj-ea"/>
                  <a:ea typeface="+mj-ea"/>
                </a:endParaRP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</a:p>
              <a:p>
                <a:pPr lvl="1"/>
                <a:r>
                  <a:rPr lang="en-US" altLang="ko-KR" b="0" dirty="0">
                    <a:latin typeface="+mj-ea"/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=1, 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=1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𝑖𝑓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 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 ~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𝑡𝑟𝑎𝑖𝑛𝑖𝑛𝑔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ea typeface="+mj-ea"/>
                          </a:rPr>
                          <m:t>𝑑𝑎𝑡𝑎</m:t>
                        </m:r>
                      </m:e>
                    </m:d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𝑒𝑙𝑠𝑒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=0</m:t>
                    </m:r>
                  </m:oMath>
                </a14:m>
                <a:endParaRPr lang="en-US" altLang="ko-KR" dirty="0">
                  <a:latin typeface="+mj-ea"/>
                  <a:ea typeface="+mj-ea"/>
                </a:endParaRP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  <a:ea typeface="+mj-ea"/>
                </a:endParaRPr>
              </a:p>
              <a:p>
                <a:pPr lvl="1"/>
                <a:r>
                  <a:rPr lang="en-US" altLang="ko-KR" b="0" dirty="0">
                    <a:ea typeface="+mj-ea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d>
                          <m:dPr>
                            <m:ctrlPr>
                              <a:rPr lang="en-US" altLang="ko-KR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+mj-ea"/>
                    <a:ea typeface="+mj-ea"/>
                  </a:rPr>
                  <a:t>	</a:t>
                </a:r>
                <a:endParaRPr lang="en-US" altLang="ko-KR" i="1" dirty="0">
                  <a:latin typeface="Cambria Math" panose="02040503050406030204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80" y="1022708"/>
                <a:ext cx="5472608" cy="2125582"/>
              </a:xfrm>
              <a:prstGeom prst="rect">
                <a:avLst/>
              </a:prstGeom>
              <a:blipFill rotWithShape="0">
                <a:blip r:embed="rId2"/>
                <a:stretch>
                  <a:fillRect t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20752" y="4077072"/>
                <a:ext cx="4884671" cy="1879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+mj-ea"/>
                      </a:rPr>
                      <m:t>∅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: </a:t>
                </a:r>
                <a:r>
                  <a:rPr lang="ko-KR" altLang="en-US" dirty="0">
                    <a:latin typeface="+mj-ea"/>
                    <a:ea typeface="+mj-ea"/>
                  </a:rPr>
                  <a:t>데이터 </a:t>
                </a:r>
                <a:r>
                  <a:rPr lang="en-US" altLang="ko-KR" dirty="0">
                    <a:latin typeface="+mj-ea"/>
                    <a:ea typeface="+mj-ea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</a:rPr>
                  <a:t>를 변형하라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=0.3,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ko-KR" b="0" dirty="0">
                  <a:latin typeface="+mj-ea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데이터 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를 이 정도 변형하면 더 이상 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가 아니다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ko-KR" dirty="0">
                  <a:latin typeface="+mj-ea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latin typeface="+mj-ea"/>
                    <a:ea typeface="+mj-ea"/>
                  </a:rPr>
                  <a:t>이 정도 변형해도 </a:t>
                </a:r>
                <a:r>
                  <a:rPr lang="en-US" altLang="ko-KR" dirty="0">
                    <a:latin typeface="+mj-ea"/>
                    <a:ea typeface="+mj-ea"/>
                  </a:rPr>
                  <a:t>t</a:t>
                </a:r>
                <a:r>
                  <a:rPr lang="ko-KR" altLang="en-US" dirty="0">
                    <a:latin typeface="+mj-ea"/>
                    <a:ea typeface="+mj-ea"/>
                  </a:rPr>
                  <a:t>이다</a:t>
                </a:r>
                <a:r>
                  <a:rPr lang="en-US" altLang="ko-KR" dirty="0">
                    <a:latin typeface="+mj-ea"/>
                    <a:ea typeface="+mj-ea"/>
                  </a:rPr>
                  <a:t>.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52" y="4077072"/>
                <a:ext cx="4884671" cy="1879361"/>
              </a:xfrm>
              <a:prstGeom prst="rect">
                <a:avLst/>
              </a:prstGeom>
              <a:blipFill>
                <a:blip r:embed="rId3"/>
                <a:stretch>
                  <a:fillRect l="-499" t="-974" r="-499" b="-3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/>
          <p:cNvSpPr/>
          <p:nvPr/>
        </p:nvSpPr>
        <p:spPr>
          <a:xfrm>
            <a:off x="4808984" y="3148290"/>
            <a:ext cx="468052" cy="71275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14209" y="3309024"/>
                <a:ext cx="31973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dirty="0">
                    <a:latin typeface="+mj-ea"/>
                  </a:rPr>
                  <a:t> Probability Density Estimation</a:t>
                </a:r>
                <a:endParaRPr lang="ko-KR" altLang="en-US" dirty="0">
                  <a:latin typeface="+mj-ea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09" y="3309024"/>
                <a:ext cx="3197350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10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y </a:t>
            </a:r>
            <a:r>
              <a:rPr lang="en-US" altLang="ko-KR" dirty="0" err="1">
                <a:latin typeface="+mj-lt"/>
              </a:rPr>
              <a:t>tho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56656" y="1988840"/>
                <a:ext cx="7257436" cy="113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𝑓𝑎𝑐𝑒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ko-KR" dirty="0">
                  <a:latin typeface="+mj-ea"/>
                  <a:ea typeface="+mj-ea"/>
                </a:endParaRPr>
              </a:p>
              <a:p>
                <a:endParaRPr lang="en-US" altLang="ko-KR" dirty="0">
                  <a:latin typeface="+mj-ea"/>
                  <a:ea typeface="+mj-ea"/>
                </a:endParaRPr>
              </a:p>
              <a:p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𝑓𝑎𝑐𝑒</m:t>
                    </m:r>
                  </m:oMath>
                </a14:m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를 적절한 수준으로 변형한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𝑓𝑎𝑐𝑒</m:t>
                        </m:r>
                      </m:e>
                    </m:acc>
                  </m:oMath>
                </a14:m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 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𝑓𝑎𝑐𝑒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와 얼마나 비슷한가</a:t>
                </a:r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?</a:t>
                </a:r>
              </a:p>
              <a:p>
                <a:r>
                  <a:rPr lang="en-US" altLang="ko-KR" dirty="0">
                    <a:latin typeface="+mj-ea"/>
                    <a:ea typeface="+mj-ea"/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latin typeface="+mj-ea"/>
                    <a:ea typeface="+mj-ea"/>
                    <a:sym typeface="Wingdings" panose="05000000000000000000" pitchFamily="2" charset="2"/>
                  </a:rPr>
                  <a:t> 비슷함의 판단을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+mj-ea"/>
                    <a:ea typeface="+mj-ea"/>
                  </a:rPr>
                  <a:t>로 판단할 수 있는가</a:t>
                </a:r>
                <a:r>
                  <a:rPr lang="en-US" altLang="ko-KR" dirty="0">
                    <a:latin typeface="+mj-ea"/>
                    <a:ea typeface="+mj-ea"/>
                  </a:rPr>
                  <a:t>?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656" y="1988840"/>
                <a:ext cx="7257436" cy="1134349"/>
              </a:xfrm>
              <a:prstGeom prst="rect">
                <a:avLst/>
              </a:prstGeom>
              <a:blipFill>
                <a:blip r:embed="rId2"/>
                <a:stretch>
                  <a:fillRect l="-504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845990" y="4005064"/>
            <a:ext cx="658064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</a:t>
            </a:r>
            <a:r>
              <a:rPr lang="ko-KR" altLang="en-US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 적절히 변형한 샘플 얼굴이 특정인의 얼굴과 매우 유사하다면 </a:t>
            </a:r>
            <a:endParaRPr lang="en-US" altLang="ko-KR" b="1" i="1" dirty="0">
              <a:solidFill>
                <a:srgbClr val="3366CC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    </a:t>
            </a:r>
            <a:r>
              <a:rPr lang="ko-KR" altLang="en-US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샘플 얼굴은 원래 그 사람이 아닐까</a:t>
            </a:r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?</a:t>
            </a:r>
          </a:p>
          <a:p>
            <a:endParaRPr lang="en-US" altLang="ko-KR" b="1" i="1" dirty="0">
              <a:solidFill>
                <a:srgbClr val="3366CC"/>
              </a:solidFill>
              <a:latin typeface="+mj-ea"/>
              <a:sym typeface="Wingdings" panose="05000000000000000000" pitchFamily="2" charset="2"/>
            </a:endParaRPr>
          </a:p>
          <a:p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적절히 변형해도 유사하지 않다면</a:t>
            </a:r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, </a:t>
            </a:r>
            <a:r>
              <a:rPr lang="ko-KR" altLang="en-US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원래 그 사람이 아니지 않을까</a:t>
            </a:r>
            <a:r>
              <a:rPr lang="en-US" altLang="ko-KR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?</a:t>
            </a:r>
            <a:r>
              <a:rPr lang="ko-KR" altLang="en-US" b="1" i="1" dirty="0">
                <a:solidFill>
                  <a:srgbClr val="3366CC"/>
                </a:solidFill>
                <a:latin typeface="+mj-ea"/>
                <a:sym typeface="Wingdings" panose="05000000000000000000" pitchFamily="2" charset="2"/>
              </a:rPr>
              <a:t> </a:t>
            </a:r>
            <a:endParaRPr lang="ko-KR" altLang="en-US" b="1" i="1" dirty="0">
              <a:solidFill>
                <a:srgbClr val="3366CC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81730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How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to</a:t>
            </a:r>
            <a:r>
              <a:rPr lang="ko-KR" altLang="en-US" dirty="0">
                <a:latin typeface="+mj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6576" y="141277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Model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624" y="1844824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GAN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32293" y="3068960"/>
                <a:ext cx="282513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charset="0"/>
                        <a:ea typeface="+mj-ea"/>
                      </a:rPr>
                      <m:t>𝐷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sz="2400" b="0" i="0" smtClean="0">
                        <a:latin typeface="Cambria Math" charset="0"/>
                        <a:ea typeface="+mj-ea"/>
                      </a:rPr>
                      <m:t>: </m:t>
                    </m:r>
                  </m:oMath>
                </a14:m>
                <a:r>
                  <a:rPr lang="en-US" altLang="ko-KR" sz="2400" dirty="0">
                    <a:latin typeface="+mj-ea"/>
                    <a:ea typeface="+mj-ea"/>
                  </a:rPr>
                  <a:t>Discriminator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  <a:ea typeface="+mj-ea"/>
                      </a:rPr>
                      <m:t>∅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  <a:ea typeface="+mj-ea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sz="2400" dirty="0">
                    <a:latin typeface="+mj-ea"/>
                    <a:ea typeface="+mj-ea"/>
                  </a:rPr>
                  <a:t>: Generator</a:t>
                </a:r>
              </a:p>
              <a:p>
                <a:endParaRPr lang="en-US" altLang="ko-KR" sz="2400" dirty="0">
                  <a:latin typeface="+mj-ea"/>
                  <a:ea typeface="+mj-ea"/>
                </a:endParaRPr>
              </a:p>
              <a:p>
                <a:r>
                  <a:rPr lang="en-US" altLang="ko-KR" sz="2400" dirty="0">
                    <a:latin typeface="+mj-ea"/>
                    <a:ea typeface="+mj-ea"/>
                  </a:rPr>
                  <a:t>Use Personal GAN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293" y="3068960"/>
                <a:ext cx="2825132" cy="1569660"/>
              </a:xfrm>
              <a:prstGeom prst="rect">
                <a:avLst/>
              </a:prstGeom>
              <a:blipFill>
                <a:blip r:embed="rId2"/>
                <a:stretch>
                  <a:fillRect l="-3233" t="-3101" r="-2586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973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How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to</a:t>
            </a:r>
            <a:r>
              <a:rPr lang="ko-KR" altLang="en-US" dirty="0">
                <a:latin typeface="+mj-lt"/>
              </a:rPr>
              <a:t> 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4129463" y="1508977"/>
            <a:ext cx="981240" cy="1152128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8094" y="26369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DNN forward</a:t>
            </a:r>
            <a:endParaRPr lang="ko-KR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6824" y="3250431"/>
            <a:ext cx="25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dirty="0">
                <a:latin typeface="+mj-lt"/>
              </a:rPr>
              <a:t>Forward image data</a:t>
            </a:r>
            <a:endParaRPr lang="ko-KR" altLang="en-US" sz="1800" b="1" i="1" dirty="0">
              <a:latin typeface="+mj-lt"/>
            </a:endParaRPr>
          </a:p>
        </p:txBody>
      </p:sp>
      <p:cxnSp>
        <p:nvCxnSpPr>
          <p:cNvPr id="11" name="Connector: Elbow 10"/>
          <p:cNvCxnSpPr>
            <a:cxnSpLocks/>
            <a:endCxn id="8" idx="2"/>
          </p:cNvCxnSpPr>
          <p:nvPr/>
        </p:nvCxnSpPr>
        <p:spPr>
          <a:xfrm rot="16200000" flipH="1">
            <a:off x="3212213" y="1457496"/>
            <a:ext cx="309825" cy="2726113"/>
          </a:xfrm>
          <a:prstGeom prst="bentConnector3">
            <a:avLst>
              <a:gd name="adj1" fmla="val 173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/>
          <p:cNvCxnSpPr>
            <a:stCxn id="7" idx="0"/>
          </p:cNvCxnSpPr>
          <p:nvPr/>
        </p:nvCxnSpPr>
        <p:spPr>
          <a:xfrm rot="16200000" flipH="1">
            <a:off x="4795685" y="1333375"/>
            <a:ext cx="699464" cy="1050669"/>
          </a:xfrm>
          <a:prstGeom prst="bentConnector4">
            <a:avLst>
              <a:gd name="adj1" fmla="val -32682"/>
              <a:gd name="adj2" fmla="val 73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8190" y="2039165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</a:t>
            </a:r>
            <a:endParaRPr lang="ko-KR" alt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9444" y="1356852"/>
            <a:ext cx="2283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96 x 96 x 3 RGB pixels </a:t>
            </a:r>
            <a:endParaRPr lang="ko-KR" alt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48944" y="3789040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6673972" y="2377719"/>
            <a:ext cx="0" cy="141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75612" y="5800948"/>
            <a:ext cx="195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+mj-lt"/>
              </a:rPr>
              <a:t>SVM Classification</a:t>
            </a:r>
            <a:endParaRPr lang="ko-KR" altLang="en-US" b="1" i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2517" y="519662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Class &amp; Score</a:t>
            </a:r>
            <a:endParaRPr lang="ko-KR" altLang="en-US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95542" y="5350903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/>
          <p:nvPr/>
        </p:nvCxnSpPr>
        <p:spPr>
          <a:xfrm rot="16200000" flipH="1">
            <a:off x="3154334" y="5105281"/>
            <a:ext cx="504056" cy="4470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/>
          <p:nvPr/>
        </p:nvCxnSpPr>
        <p:spPr>
          <a:xfrm rot="10800000" flipV="1">
            <a:off x="3022099" y="5076799"/>
            <a:ext cx="506130" cy="458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/>
          <p:nvPr/>
        </p:nvCxnSpPr>
        <p:spPr>
          <a:xfrm>
            <a:off x="3031874" y="5220348"/>
            <a:ext cx="916480" cy="2291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15" idx="1"/>
            <a:endCxn id="17" idx="1"/>
          </p:cNvCxnSpPr>
          <p:nvPr/>
        </p:nvCxnSpPr>
        <p:spPr>
          <a:xfrm rot="10800000" flipV="1">
            <a:off x="2775612" y="4173760"/>
            <a:ext cx="1673332" cy="1919575"/>
          </a:xfrm>
          <a:prstGeom prst="bentConnector3">
            <a:avLst>
              <a:gd name="adj1" fmla="val 113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20" y="1724133"/>
            <a:ext cx="976901" cy="11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333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</p:spPr>
        <p:txBody>
          <a:bodyPr/>
          <a:lstStyle/>
          <a:p>
            <a:r>
              <a:rPr lang="ko-KR" altLang="en-US" sz="4400" dirty="0" smtClean="0"/>
              <a:t>출구 </a:t>
            </a:r>
            <a:r>
              <a:rPr lang="ko-KR" altLang="en-US" sz="4400" dirty="0"/>
              <a:t>감시 방향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76709" y="2576030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8"/>
          <p:cNvCxnSpPr>
            <a:stCxn id="40" idx="2"/>
          </p:cNvCxnSpPr>
          <p:nvPr/>
        </p:nvCxnSpPr>
        <p:spPr>
          <a:xfrm>
            <a:off x="7520802" y="4224053"/>
            <a:ext cx="0" cy="157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700799" y="4174841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출입문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7511003" y="1351894"/>
            <a:ext cx="0" cy="157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72" y="2070294"/>
            <a:ext cx="409873" cy="41881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51" y="2104136"/>
            <a:ext cx="674662" cy="5348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28637" y="1855950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89" y="3385258"/>
            <a:ext cx="460795" cy="124428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04" y="3460528"/>
            <a:ext cx="884768" cy="132715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86" y="3481227"/>
            <a:ext cx="820095" cy="1285754"/>
          </a:xfrm>
          <a:prstGeom prst="rect">
            <a:avLst/>
          </a:prstGeom>
        </p:spPr>
      </p:pic>
      <p:sp>
        <p:nvSpPr>
          <p:cNvPr id="57" name="Arrow: Right 56"/>
          <p:cNvSpPr/>
          <p:nvPr/>
        </p:nvSpPr>
        <p:spPr>
          <a:xfrm>
            <a:off x="1921971" y="3806730"/>
            <a:ext cx="864096" cy="41732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Straight Connector 97"/>
          <p:cNvCxnSpPr>
            <a:cxnSpLocks/>
          </p:cNvCxnSpPr>
          <p:nvPr/>
        </p:nvCxnSpPr>
        <p:spPr>
          <a:xfrm>
            <a:off x="7240028" y="2400167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445262" y="2132039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34" y="2055364"/>
            <a:ext cx="728779" cy="5743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44" y="2739042"/>
            <a:ext cx="1097688" cy="82185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816659" y="334483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</a:t>
            </a:r>
          </a:p>
        </p:txBody>
      </p:sp>
      <p:cxnSp>
        <p:nvCxnSpPr>
          <p:cNvPr id="5" name="Connector: Elbow 4"/>
          <p:cNvCxnSpPr>
            <a:cxnSpLocks/>
          </p:cNvCxnSpPr>
          <p:nvPr/>
        </p:nvCxnSpPr>
        <p:spPr>
          <a:xfrm rot="5400000">
            <a:off x="6391359" y="2385688"/>
            <a:ext cx="410562" cy="9413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  <a:endCxn id="43" idx="1"/>
          </p:cNvCxnSpPr>
          <p:nvPr/>
        </p:nvCxnSpPr>
        <p:spPr>
          <a:xfrm flipV="1">
            <a:off x="4389043" y="3149972"/>
            <a:ext cx="844801" cy="194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5110449" y="3658334"/>
            <a:ext cx="445975" cy="855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400537" y="2867402"/>
            <a:ext cx="18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근거리 접근 센서</a:t>
            </a:r>
            <a:endParaRPr lang="ko-KR" alt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009">
            <a:off x="6650149" y="2641859"/>
            <a:ext cx="788535" cy="34183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391406" y="492407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나가는 경우 출입문 자동 개방</a:t>
            </a:r>
          </a:p>
        </p:txBody>
      </p:sp>
      <p:cxnSp>
        <p:nvCxnSpPr>
          <p:cNvPr id="58" name="Straight Connector 57"/>
          <p:cNvCxnSpPr>
            <a:cxnSpLocks/>
          </p:cNvCxnSpPr>
          <p:nvPr/>
        </p:nvCxnSpPr>
        <p:spPr>
          <a:xfrm>
            <a:off x="1619976" y="5742760"/>
            <a:ext cx="5909133" cy="22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5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How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to</a:t>
            </a:r>
            <a:r>
              <a:rPr lang="ko-KR" altLang="en-US" dirty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8399" y="1155368"/>
            <a:ext cx="19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vector: x</a:t>
            </a:r>
            <a:endParaRPr lang="ko-KR" alt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2480" y="1844824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497508" y="1534145"/>
            <a:ext cx="0" cy="310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2172" y="2996951"/>
                <a:ext cx="35846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latent variable set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72" y="2996951"/>
                <a:ext cx="3584636" cy="338554"/>
              </a:xfrm>
              <a:prstGeom prst="rect">
                <a:avLst/>
              </a:prstGeom>
              <a:blipFill>
                <a:blip r:embed="rId2"/>
                <a:stretch>
                  <a:fillRect l="-1020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981436" y="3027577"/>
            <a:ext cx="936104" cy="86409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7" name="Isosceles Triangle 26"/>
          <p:cNvSpPr/>
          <p:nvPr/>
        </p:nvSpPr>
        <p:spPr>
          <a:xfrm>
            <a:off x="6469268" y="1155368"/>
            <a:ext cx="981240" cy="1152128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D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56166" y="4323721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baseline="-25000" dirty="0" err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66" y="4323721"/>
                <a:ext cx="386644" cy="338554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5" idx="0"/>
            <a:endCxn id="4" idx="2"/>
          </p:cNvCxnSpPr>
          <p:nvPr/>
        </p:nvCxnSpPr>
        <p:spPr>
          <a:xfrm flipV="1">
            <a:off x="8449488" y="3891673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4" idx="0"/>
            <a:endCxn id="27" idx="3"/>
          </p:cNvCxnSpPr>
          <p:nvPr/>
        </p:nvCxnSpPr>
        <p:spPr>
          <a:xfrm rot="16200000" flipV="1">
            <a:off x="7344648" y="1922737"/>
            <a:ext cx="720081" cy="1489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649399" y="2307075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𝒛𝒋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99" y="2307075"/>
                <a:ext cx="386644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69841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003607" y="2845974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baseline="-25000" dirty="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607" y="2845974"/>
                <a:ext cx="3866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/>
          <p:cNvCxnSpPr>
            <a:cxnSpLocks/>
          </p:cNvCxnSpPr>
          <p:nvPr/>
        </p:nvCxnSpPr>
        <p:spPr>
          <a:xfrm flipV="1">
            <a:off x="5354958" y="2307496"/>
            <a:ext cx="1478280" cy="720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25571" y="960830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Training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00106" y="3405791"/>
                <a:ext cx="174240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baseline="-25000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b="1" i="1" baseline="-25000" dirty="0" err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ko-KR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106" y="3405791"/>
                <a:ext cx="1742400" cy="830997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08" y="5624209"/>
            <a:ext cx="6382641" cy="5334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57" y="4645287"/>
            <a:ext cx="2857899" cy="6096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30744" y="4645892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Generator </a:t>
            </a:r>
          </a:p>
          <a:p>
            <a:r>
              <a:rPr lang="en-US" altLang="ko-KR" dirty="0">
                <a:latin typeface="+mj-lt"/>
              </a:rPr>
              <a:t>cost function</a:t>
            </a:r>
            <a:endParaRPr lang="ko-KR" altLang="en-US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6446" y="5529037"/>
            <a:ext cx="1415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Discriminator</a:t>
            </a:r>
          </a:p>
          <a:p>
            <a:r>
              <a:rPr lang="en-US" altLang="ko-KR" dirty="0">
                <a:latin typeface="+mj-lt"/>
              </a:rPr>
              <a:t>cost function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69529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Scenario</a:t>
            </a:r>
            <a:endParaRPr lang="ko-KR" alt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5768" y="1669220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( 128 dims vector: </a:t>
            </a:r>
            <a:r>
              <a:rPr lang="en-US" altLang="ko-KR" b="1" i="1" dirty="0">
                <a:latin typeface="+mj-lt"/>
              </a:rPr>
              <a:t>v</a:t>
            </a:r>
            <a:r>
              <a:rPr lang="en-US" altLang="ko-KR" dirty="0">
                <a:latin typeface="+mj-lt"/>
              </a:rPr>
              <a:t>, class </a:t>
            </a:r>
            <a:r>
              <a:rPr lang="en-US" altLang="ko-KR" b="1" i="1" dirty="0">
                <a:latin typeface="+mj-lt"/>
              </a:rPr>
              <a:t>c</a:t>
            </a:r>
            <a:r>
              <a:rPr lang="en-US" altLang="ko-KR" dirty="0">
                <a:latin typeface="+mj-lt"/>
              </a:rPr>
              <a:t>, score </a:t>
            </a:r>
            <a:r>
              <a:rPr lang="en-US" altLang="ko-KR" b="1" i="1" dirty="0">
                <a:latin typeface="+mj-lt"/>
              </a:rPr>
              <a:t>s</a:t>
            </a:r>
            <a:r>
              <a:rPr lang="en-US" altLang="ko-KR" dirty="0">
                <a:latin typeface="+mj-lt"/>
              </a:rPr>
              <a:t> )</a:t>
            </a:r>
            <a:endParaRPr lang="ko-KR" alt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39504" y="1676572"/>
            <a:ext cx="1550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face pixel data</a:t>
            </a:r>
            <a:endParaRPr lang="ko-KR" altLang="en-US" dirty="0">
              <a:latin typeface="+mj-lt"/>
            </a:endParaRPr>
          </a:p>
        </p:txBody>
      </p:sp>
      <p:cxnSp>
        <p:nvCxnSpPr>
          <p:cNvPr id="6" name="Straight Arrow Connector 5"/>
          <p:cNvCxnSpPr>
            <a:stCxn id="22" idx="3"/>
            <a:endCxn id="21" idx="1"/>
          </p:cNvCxnSpPr>
          <p:nvPr/>
        </p:nvCxnSpPr>
        <p:spPr>
          <a:xfrm flipV="1">
            <a:off x="3489800" y="1838497"/>
            <a:ext cx="825968" cy="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95888" y="3217447"/>
            <a:ext cx="2807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Load person </a:t>
            </a:r>
            <a:r>
              <a:rPr lang="en-US" altLang="ko-KR" b="1" i="1" dirty="0">
                <a:latin typeface="+mj-lt"/>
              </a:rPr>
              <a:t>c</a:t>
            </a:r>
            <a:r>
              <a:rPr lang="en-US" altLang="ko-KR" dirty="0">
                <a:latin typeface="+mj-lt"/>
              </a:rPr>
              <a:t>’s GAN model</a:t>
            </a:r>
            <a:endParaRPr lang="ko-KR" altLang="en-US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9504" y="2495344"/>
            <a:ext cx="35593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If </a:t>
            </a:r>
            <a:r>
              <a:rPr lang="en-US" altLang="ko-KR" b="1" i="1" dirty="0">
                <a:latin typeface="+mj-lt"/>
              </a:rPr>
              <a:t>s</a:t>
            </a:r>
            <a:r>
              <a:rPr lang="en-US" altLang="ko-KR" dirty="0">
                <a:latin typeface="+mj-lt"/>
              </a:rPr>
              <a:t> &gt; 0.9: Positive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+mj-lt"/>
              </a:rPr>
              <a:t>Pass</a:t>
            </a:r>
          </a:p>
          <a:p>
            <a:r>
              <a:rPr lang="en-US" altLang="ko-KR" dirty="0">
                <a:latin typeface="+mj-lt"/>
              </a:rPr>
              <a:t>else if </a:t>
            </a:r>
            <a:r>
              <a:rPr lang="en-US" altLang="ko-KR" b="1" i="1" dirty="0">
                <a:latin typeface="+mj-lt"/>
              </a:rPr>
              <a:t>s</a:t>
            </a:r>
            <a:r>
              <a:rPr lang="en-US" altLang="ko-KR" dirty="0">
                <a:latin typeface="+mj-lt"/>
              </a:rPr>
              <a:t> &lt; 0.8: Negative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Unknown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else,</a:t>
            </a:r>
          </a:p>
          <a:p>
            <a:r>
              <a:rPr lang="en-US" altLang="ko-KR" dirty="0">
                <a:latin typeface="+mj-lt"/>
              </a:rPr>
              <a:t> might be 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>false negative</a:t>
            </a:r>
            <a:endParaRPr lang="ko-KR" alt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8" name="Straight Arrow Connector 7"/>
          <p:cNvCxnSpPr>
            <a:endCxn id="26" idx="1"/>
          </p:cNvCxnSpPr>
          <p:nvPr/>
        </p:nvCxnSpPr>
        <p:spPr>
          <a:xfrm>
            <a:off x="4315768" y="3386724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14183" y="4530663"/>
                <a:ext cx="15020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If D(G(v)) &lt;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83" y="4530663"/>
                <a:ext cx="1502014" cy="461665"/>
              </a:xfrm>
              <a:prstGeom prst="rect">
                <a:avLst/>
              </a:prstGeom>
              <a:blipFill>
                <a:blip r:embed="rId2"/>
                <a:stretch>
                  <a:fillRect l="-202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4912083" y="4596393"/>
            <a:ext cx="1130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+mj-lt"/>
              </a:rPr>
              <a:t>Negative</a:t>
            </a:r>
            <a:endParaRPr lang="ko-KR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36554" y="4592219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else</a:t>
            </a:r>
            <a:endParaRPr lang="ko-KR" altLang="en-US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68602" y="4596393"/>
            <a:ext cx="100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: </a:t>
            </a:r>
            <a:r>
              <a:rPr lang="en-US" altLang="ko-KR" dirty="0">
                <a:solidFill>
                  <a:srgbClr val="6699FF"/>
                </a:solidFill>
                <a:latin typeface="+mj-lt"/>
              </a:rPr>
              <a:t>Positive</a:t>
            </a:r>
            <a:endParaRPr lang="ko-KR" altLang="en-US" dirty="0">
              <a:solidFill>
                <a:srgbClr val="6699FF"/>
              </a:solidFill>
              <a:latin typeface="+mj-lt"/>
            </a:endParaRPr>
          </a:p>
        </p:txBody>
      </p:sp>
      <p:cxnSp>
        <p:nvCxnSpPr>
          <p:cNvPr id="10" name="Connector: Elbow 9"/>
          <p:cNvCxnSpPr>
            <a:stCxn id="26" idx="2"/>
            <a:endCxn id="29" idx="1"/>
          </p:cNvCxnSpPr>
          <p:nvPr/>
        </p:nvCxnSpPr>
        <p:spPr>
          <a:xfrm rot="5400000">
            <a:off x="4554180" y="2516005"/>
            <a:ext cx="1205495" cy="3285487"/>
          </a:xfrm>
          <a:prstGeom prst="bentConnector4">
            <a:avLst>
              <a:gd name="adj1" fmla="val 40426"/>
              <a:gd name="adj2" fmla="val 106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54513" y="5363652"/>
                <a:ext cx="4445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𝐼𝑚𝑝𝑖𝑟𝑖𝑐𝑎𝑙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𝐻𝑦𝑝𝑒𝑟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𝑃𝑎𝑟𝑎𝑚𝑒𝑡𝑒𝑟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13" y="5363652"/>
                <a:ext cx="4445897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18001" y="4717321"/>
            <a:ext cx="304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Question:</a:t>
            </a:r>
          </a:p>
          <a:p>
            <a:r>
              <a:rPr lang="en-US" altLang="ko-KR" dirty="0">
                <a:latin typeface="+mj-lt"/>
              </a:rPr>
              <a:t>    </a:t>
            </a:r>
            <a:r>
              <a:rPr lang="en-US" altLang="ko-KR" sz="2000" b="1" i="1" dirty="0">
                <a:latin typeface="+mj-lt"/>
              </a:rPr>
              <a:t>D(v) vs. D(G(v))</a:t>
            </a:r>
            <a:endParaRPr lang="ko-KR" alt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4660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DCGAN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 err="1">
                <a:latin typeface="+mj-lt"/>
              </a:rPr>
              <a:t>InfoGAN</a:t>
            </a:r>
            <a:endParaRPr lang="ko-KR" alt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6616" y="2132856"/>
            <a:ext cx="79427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G network</a:t>
            </a:r>
            <a:r>
              <a:rPr lang="ko-KR" altLang="en-US" dirty="0">
                <a:latin typeface="+mj-lt"/>
              </a:rPr>
              <a:t>의 입력으로 </a:t>
            </a:r>
            <a:r>
              <a:rPr lang="en-US" altLang="ko-KR" dirty="0">
                <a:latin typeface="+mj-lt"/>
              </a:rPr>
              <a:t>128 dims vector</a:t>
            </a:r>
            <a:r>
              <a:rPr lang="ko-KR" altLang="en-US" dirty="0">
                <a:latin typeface="+mj-lt"/>
              </a:rPr>
              <a:t>를 사용하고 결과를 이미지로 출력</a:t>
            </a:r>
            <a:endParaRPr lang="en-US" altLang="ko-KR" dirty="0"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+mj-lt"/>
              </a:rPr>
              <a:t>DCGAN / </a:t>
            </a:r>
            <a:r>
              <a:rPr lang="en-US" altLang="ko-KR" dirty="0" err="1">
                <a:latin typeface="+mj-lt"/>
              </a:rPr>
              <a:t>InfoGAN</a:t>
            </a:r>
            <a:r>
              <a:rPr lang="ko-KR" altLang="en-US" dirty="0">
                <a:latin typeface="+mj-lt"/>
              </a:rPr>
              <a:t> 등 고려 대상</a:t>
            </a:r>
            <a:endParaRPr lang="en-US" altLang="ko-KR" dirty="0">
              <a:latin typeface="+mj-lt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DCGAN</a:t>
            </a:r>
            <a:r>
              <a:rPr lang="ko-KR" altLang="en-US" dirty="0">
                <a:latin typeface="+mj-lt"/>
              </a:rPr>
              <a:t> 사용시 고려할 점</a:t>
            </a:r>
            <a:endParaRPr lang="en-US" altLang="ko-KR" dirty="0"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+mj-lt"/>
              </a:rPr>
              <a:t>Max pooling layer</a:t>
            </a:r>
            <a:r>
              <a:rPr lang="ko-KR" altLang="en-US" dirty="0">
                <a:latin typeface="+mj-lt"/>
              </a:rPr>
              <a:t> 미사용</a:t>
            </a:r>
            <a:endParaRPr lang="en-US" altLang="ko-KR" dirty="0">
              <a:latin typeface="+mj-lt"/>
            </a:endParaRPr>
          </a:p>
          <a:p>
            <a:pPr marL="1200150" lvl="2" indent="-285750">
              <a:buFontTx/>
              <a:buChar char="-"/>
            </a:pPr>
            <a:r>
              <a:rPr lang="en-US" altLang="ko-KR" dirty="0">
                <a:latin typeface="+mj-lt"/>
              </a:rPr>
              <a:t>G network</a:t>
            </a:r>
            <a:r>
              <a:rPr lang="ko-KR" altLang="en-US" dirty="0">
                <a:latin typeface="+mj-lt"/>
              </a:rPr>
              <a:t>의 입력 </a:t>
            </a:r>
            <a:r>
              <a:rPr lang="en-US" altLang="ko-KR" dirty="0">
                <a:latin typeface="+mj-lt"/>
              </a:rPr>
              <a:t>latent z</a:t>
            </a:r>
            <a:r>
              <a:rPr lang="ko-KR" altLang="en-US" dirty="0">
                <a:latin typeface="+mj-lt"/>
              </a:rPr>
              <a:t>의 변화가 결과물에 영향을 미치는 효과 적음</a:t>
            </a:r>
            <a:endParaRPr lang="en-US" altLang="ko-KR" dirty="0">
              <a:latin typeface="+mj-lt"/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latin typeface="+mj-lt"/>
              </a:rPr>
              <a:t>Max pooling layer</a:t>
            </a:r>
            <a:r>
              <a:rPr lang="ko-KR" altLang="en-US" dirty="0">
                <a:latin typeface="+mj-lt"/>
              </a:rPr>
              <a:t>는 </a:t>
            </a:r>
            <a:r>
              <a:rPr lang="en-US" altLang="ko-KR" dirty="0">
                <a:latin typeface="+mj-lt"/>
              </a:rPr>
              <a:t>Backpropagation</a:t>
            </a:r>
            <a:r>
              <a:rPr lang="ko-KR" altLang="en-US" dirty="0">
                <a:latin typeface="+mj-lt"/>
              </a:rPr>
              <a:t>이 </a:t>
            </a:r>
            <a:r>
              <a:rPr lang="en-US" altLang="ko-KR" dirty="0">
                <a:latin typeface="+mj-lt"/>
              </a:rPr>
              <a:t>Max term</a:t>
            </a:r>
            <a:r>
              <a:rPr lang="ko-KR" altLang="en-US" dirty="0">
                <a:latin typeface="+mj-lt"/>
              </a:rPr>
              <a:t>만 영향</a:t>
            </a:r>
            <a:endParaRPr lang="en-US" altLang="ko-KR" dirty="0">
              <a:latin typeface="+mj-lt"/>
            </a:endParaRPr>
          </a:p>
          <a:p>
            <a:pPr marL="1200150" lvl="2" indent="-285750">
              <a:buFontTx/>
              <a:buChar char="-"/>
            </a:pPr>
            <a:r>
              <a:rPr lang="en-US" altLang="ko-KR" dirty="0">
                <a:latin typeface="+mj-lt"/>
              </a:rPr>
              <a:t>Model</a:t>
            </a:r>
            <a:r>
              <a:rPr lang="ko-KR" altLang="en-US" dirty="0">
                <a:latin typeface="+mj-lt"/>
              </a:rPr>
              <a:t>의 크기가 커지고 계산량이 많아져 실시간 응답에 단점</a:t>
            </a:r>
            <a:endParaRPr lang="en-US" altLang="ko-KR" dirty="0">
              <a:latin typeface="+mj-lt"/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j-lt"/>
              </a:rPr>
              <a:t>infoGAN</a:t>
            </a:r>
            <a:r>
              <a:rPr lang="ko-KR" altLang="en-US" dirty="0">
                <a:latin typeface="+mj-lt"/>
              </a:rPr>
              <a:t>의 목적은 </a:t>
            </a:r>
            <a:r>
              <a:rPr lang="en-US" altLang="ko-KR" dirty="0">
                <a:latin typeface="+mj-lt"/>
              </a:rPr>
              <a:t>latent z</a:t>
            </a:r>
            <a:r>
              <a:rPr lang="ko-KR" altLang="en-US" dirty="0">
                <a:latin typeface="+mj-lt"/>
              </a:rPr>
              <a:t>의 변화로 결과물의 변화를 조정</a:t>
            </a:r>
            <a:endParaRPr lang="en-US" altLang="ko-KR" dirty="0"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+mj-lt"/>
              </a:rPr>
              <a:t>각도 </a:t>
            </a:r>
            <a:r>
              <a:rPr lang="en-US" altLang="ko-KR" dirty="0">
                <a:latin typeface="+mj-lt"/>
              </a:rPr>
              <a:t>/</a:t>
            </a:r>
            <a:r>
              <a:rPr lang="ko-KR" altLang="en-US" dirty="0">
                <a:latin typeface="+mj-lt"/>
              </a:rPr>
              <a:t> 방향 등을 변화 가능</a:t>
            </a:r>
            <a:endParaRPr lang="en-US" altLang="ko-KR" dirty="0">
              <a:latin typeface="+mj-lt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+mj-lt"/>
              </a:rPr>
              <a:t>현재의 문제 해결과 관련이 있는지 검토 필요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3978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GAN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Adaptation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Basic Idea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0412" y="5978698"/>
            <a:ext cx="19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vector: x</a:t>
            </a:r>
            <a:endParaRPr lang="ko-KR" alt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4002" y="5301208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92449" y="3589184"/>
            <a:ext cx="936104" cy="86409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7" name="Isosceles Triangle 26"/>
          <p:cNvSpPr/>
          <p:nvPr/>
        </p:nvSpPr>
        <p:spPr>
          <a:xfrm>
            <a:off x="4343899" y="1628564"/>
            <a:ext cx="981240" cy="1152128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D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67179" y="4885328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baseline="-25000" dirty="0" err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79" y="4885328"/>
                <a:ext cx="386644" cy="338554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5" idx="0"/>
            <a:endCxn id="4" idx="2"/>
          </p:cNvCxnSpPr>
          <p:nvPr/>
        </p:nvCxnSpPr>
        <p:spPr>
          <a:xfrm flipV="1">
            <a:off x="6360501" y="445328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4" idx="0"/>
          </p:cNvCxnSpPr>
          <p:nvPr/>
        </p:nvCxnSpPr>
        <p:spPr>
          <a:xfrm rot="16200000" flipV="1">
            <a:off x="5255661" y="2484344"/>
            <a:ext cx="720081" cy="1489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259401" y="3204656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𝒛𝒋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01" y="3204656"/>
                <a:ext cx="386644" cy="338554"/>
              </a:xfrm>
              <a:prstGeom prst="rect">
                <a:avLst/>
              </a:prstGeom>
              <a:blipFill>
                <a:blip r:embed="rId3"/>
                <a:stretch>
                  <a:fillRect r="-7460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914620" y="3407581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baseline="-25000" dirty="0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20" y="3407581"/>
                <a:ext cx="38664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/>
          <p:cNvCxnSpPr>
            <a:cxnSpLocks/>
          </p:cNvCxnSpPr>
          <p:nvPr/>
        </p:nvCxnSpPr>
        <p:spPr>
          <a:xfrm flipV="1">
            <a:off x="3265971" y="2869103"/>
            <a:ext cx="1478280" cy="720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65" y="2052873"/>
            <a:ext cx="976901" cy="11148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07" y="2258343"/>
            <a:ext cx="976901" cy="1114817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7" y="3204656"/>
            <a:ext cx="976901" cy="1114817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64" y="4393387"/>
            <a:ext cx="976901" cy="1114817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5310524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GAN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Adaptation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Basic Idea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90560" y="6051429"/>
            <a:ext cx="19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128 dims vector: x</a:t>
            </a:r>
            <a:endParaRPr lang="ko-KR" alt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794" y="5346557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02562" y="3733643"/>
            <a:ext cx="936104" cy="86409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7" name="Isosceles Triangle 26"/>
          <p:cNvSpPr/>
          <p:nvPr/>
        </p:nvSpPr>
        <p:spPr>
          <a:xfrm>
            <a:off x="3579993" y="1637106"/>
            <a:ext cx="981240" cy="1152128"/>
          </a:xfrm>
          <a:prstGeom prst="triangle">
            <a:avLst/>
          </a:prstGeom>
          <a:gradFill>
            <a:gsLst>
              <a:gs pos="37000">
                <a:schemeClr val="accent3">
                  <a:lumMod val="60000"/>
                  <a:lumOff val="4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D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77291" y="4962654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baseline="-25000" dirty="0" err="1" smtClean="0"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91" y="4962654"/>
                <a:ext cx="386644" cy="338554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5" idx="0"/>
            <a:endCxn id="4" idx="2"/>
          </p:cNvCxnSpPr>
          <p:nvPr/>
        </p:nvCxnSpPr>
        <p:spPr>
          <a:xfrm flipV="1">
            <a:off x="4070613" y="4597739"/>
            <a:ext cx="1" cy="36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cxnSpLocks/>
            <a:stCxn id="4" idx="0"/>
            <a:endCxn id="27" idx="3"/>
          </p:cNvCxnSpPr>
          <p:nvPr/>
        </p:nvCxnSpPr>
        <p:spPr>
          <a:xfrm rot="16200000" flipV="1">
            <a:off x="3598410" y="3261438"/>
            <a:ext cx="94440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263935" y="3133311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𝒛𝒋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935" y="3133311"/>
                <a:ext cx="386644" cy="338554"/>
              </a:xfrm>
              <a:prstGeom prst="rect">
                <a:avLst/>
              </a:prstGeom>
              <a:blipFill>
                <a:blip r:embed="rId3"/>
                <a:stretch>
                  <a:fillRect r="-73438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8" y="2766797"/>
            <a:ext cx="976901" cy="1114817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57093" y="1258618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𝑻𝒓𝒖𝒆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𝑭𝒂𝒍𝒔𝒆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093" y="1258618"/>
                <a:ext cx="645800" cy="338554"/>
              </a:xfrm>
              <a:prstGeom prst="rect">
                <a:avLst/>
              </a:prstGeom>
              <a:blipFill>
                <a:blip r:embed="rId6"/>
                <a:stretch>
                  <a:fillRect r="-14339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919721" y="1487422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𝟑𝟑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𝟔𝟕</m:t>
                          </m:r>
                        </m:e>
                      </m:d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21" y="1487422"/>
                <a:ext cx="645800" cy="338554"/>
              </a:xfrm>
              <a:prstGeom prst="rect">
                <a:avLst/>
              </a:prstGeom>
              <a:blipFill>
                <a:blip r:embed="rId7"/>
                <a:stretch>
                  <a:fillRect r="-227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919721" y="1961278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𝟒𝟗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𝟓𝟏</m:t>
                          </m:r>
                        </m:e>
                      </m:d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21" y="1961278"/>
                <a:ext cx="645800" cy="338554"/>
              </a:xfrm>
              <a:prstGeom prst="rect">
                <a:avLst/>
              </a:prstGeom>
              <a:blipFill>
                <a:blip r:embed="rId8"/>
                <a:stretch>
                  <a:fillRect r="-227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19721" y="2471830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𝟔𝟐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𝟑𝟖</m:t>
                          </m:r>
                        </m:e>
                      </m:d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21" y="2471830"/>
                <a:ext cx="645800" cy="338554"/>
              </a:xfrm>
              <a:prstGeom prst="rect">
                <a:avLst/>
              </a:prstGeom>
              <a:blipFill>
                <a:blip r:embed="rId9"/>
                <a:stretch>
                  <a:fillRect r="-227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6" y="1511348"/>
            <a:ext cx="976901" cy="1114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81238" y="2626165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𝒄𝒍𝒂𝒔𝒔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38" y="2626165"/>
                <a:ext cx="645800" cy="338554"/>
              </a:xfrm>
              <a:prstGeom prst="rect">
                <a:avLst/>
              </a:prstGeom>
              <a:blipFill>
                <a:blip r:embed="rId11"/>
                <a:stretch>
                  <a:fillRect r="-43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89646" y="3508302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𝑺𝑽𝑴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𝒔𝒂𝒊𝒅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6" y="3508302"/>
                <a:ext cx="645800" cy="338554"/>
              </a:xfrm>
              <a:prstGeom prst="rect">
                <a:avLst/>
              </a:prstGeom>
              <a:blipFill>
                <a:blip r:embed="rId12"/>
                <a:stretch>
                  <a:fillRect r="-269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/>
          <p:cNvCxnSpPr>
            <a:cxnSpLocks/>
            <a:endCxn id="15" idx="1"/>
          </p:cNvCxnSpPr>
          <p:nvPr/>
        </p:nvCxnSpPr>
        <p:spPr>
          <a:xfrm rot="16200000" flipH="1">
            <a:off x="1358447" y="4574931"/>
            <a:ext cx="1531230" cy="781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919721" y="2998531"/>
                <a:ext cx="645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𝑾𝒆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𝒏𝒆𝒆𝒅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𝒕𝒉𝒓𝒆𝒂𝒔𝒉𝒐𝒍𝒅</m:t>
                      </m:r>
                    </m:oMath>
                  </m:oMathPara>
                </a14:m>
                <a:endParaRPr lang="en-US" altLang="ko-KR" b="1" dirty="0"/>
              </a:p>
              <a:p>
                <a:endParaRPr lang="ko-KR" altLang="en-US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21" y="2998531"/>
                <a:ext cx="645800" cy="584775"/>
              </a:xfrm>
              <a:prstGeom prst="rect">
                <a:avLst/>
              </a:prstGeom>
              <a:blipFill>
                <a:blip r:embed="rId13"/>
                <a:stretch>
                  <a:fillRect r="-2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681192" y="3506090"/>
                <a:ext cx="3096344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𝑺𝒂𝒎𝒆</m:t>
                      </m:r>
                      <m:r>
                        <a:rPr lang="en-US" altLang="ko-KR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𝑷𝒓𝒐𝒃𝒍𝒆𝒎</m:t>
                      </m:r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𝒃𝒖𝒕</m:t>
                      </m:r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𝑪𝒐𝒎𝒑𝒍𝒆𝒙</m:t>
                      </m:r>
                    </m:oMath>
                  </m:oMathPara>
                </a14:m>
                <a:endParaRPr lang="en-US" altLang="ko-KR" sz="24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1400" b="1" dirty="0">
                    <a:solidFill>
                      <a:srgbClr val="FF0000"/>
                    </a:solidFill>
                  </a:rPr>
                  <a:t>Personal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Model Maintenance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1400" b="1" dirty="0">
                    <a:solidFill>
                      <a:srgbClr val="FF0000"/>
                    </a:solidFill>
                  </a:rPr>
                  <a:t>Training Time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1400" b="1" dirty="0" err="1">
                    <a:solidFill>
                      <a:srgbClr val="FF0000"/>
                    </a:solidFill>
                  </a:rPr>
                  <a:t>Realtime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 Latency</a:t>
                </a:r>
              </a:p>
              <a:p>
                <a:endParaRPr lang="en-US" altLang="ko-KR" sz="2400" b="1" dirty="0"/>
              </a:p>
              <a:p>
                <a:endParaRPr lang="ko-KR" altLang="en-US" sz="24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192" y="3506090"/>
                <a:ext cx="3096344" cy="22159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8" y="2152668"/>
            <a:ext cx="976901" cy="1114817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48" y="1210539"/>
            <a:ext cx="976901" cy="1114817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89646" y="3776711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𝑪𝒐𝒏𝒇𝒊𝒅𝒆𝒏𝒄𝒆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6" y="3776711"/>
                <a:ext cx="645800" cy="338554"/>
              </a:xfrm>
              <a:prstGeom prst="rect">
                <a:avLst/>
              </a:prstGeom>
              <a:blipFill>
                <a:blip r:embed="rId17"/>
                <a:stretch>
                  <a:fillRect r="-254717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609761" y="4333692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𝑴𝒐𝒅𝒆𝒍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761" y="4333692"/>
                <a:ext cx="386644" cy="338554"/>
              </a:xfrm>
              <a:prstGeom prst="rect">
                <a:avLst/>
              </a:prstGeom>
              <a:blipFill>
                <a:blip r:embed="rId18"/>
                <a:stretch>
                  <a:fillRect r="-243750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345344" y="1980788"/>
                <a:ext cx="3866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𝑴𝒐𝒅𝒆𝒍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344" y="1980788"/>
                <a:ext cx="386644" cy="338554"/>
              </a:xfrm>
              <a:prstGeom prst="rect">
                <a:avLst/>
              </a:prstGeom>
              <a:blipFill>
                <a:blip r:embed="rId19"/>
                <a:stretch>
                  <a:fillRect r="-247619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765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Candidate: Ensemble Classification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216696" y="2492896"/>
            <a:ext cx="72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dirty="0">
                <a:latin typeface="+mn-ea"/>
                <a:ea typeface="+mn-ea"/>
              </a:rPr>
              <a:t>SVM(RBF) Fine Tuning</a:t>
            </a:r>
          </a:p>
          <a:p>
            <a:pPr marL="800100" lvl="1" indent="-342900">
              <a:buFontTx/>
              <a:buChar char="-"/>
            </a:pPr>
            <a:r>
              <a:rPr lang="en-US" altLang="ko-KR" sz="1800" dirty="0">
                <a:latin typeface="+mn-ea"/>
                <a:ea typeface="+mn-ea"/>
              </a:rPr>
              <a:t>with Vector Distance Metric</a:t>
            </a:r>
          </a:p>
          <a:p>
            <a:pPr marL="800100" lvl="1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3200" dirty="0">
                <a:latin typeface="+mn-ea"/>
                <a:ea typeface="+mn-ea"/>
              </a:rPr>
              <a:t>Using DBN(Deep Belief Network) with Classifier </a:t>
            </a:r>
          </a:p>
          <a:p>
            <a:pPr marL="800100" lvl="1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656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Ensemble Classification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88904" y="1987769"/>
            <a:ext cx="1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SVM Classification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887" y="151042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&amp; Score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532912" y="1664699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/>
          <p:cNvCxnSpPr/>
          <p:nvPr/>
        </p:nvCxnSpPr>
        <p:spPr>
          <a:xfrm rot="16200000" flipH="1">
            <a:off x="4691704" y="1419077"/>
            <a:ext cx="504056" cy="4470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/>
          <p:cNvCxnSpPr/>
          <p:nvPr/>
        </p:nvCxnSpPr>
        <p:spPr>
          <a:xfrm rot="10800000" flipV="1">
            <a:off x="4559469" y="1292999"/>
            <a:ext cx="506130" cy="458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/>
          <p:nvPr/>
        </p:nvCxnSpPr>
        <p:spPr>
          <a:xfrm>
            <a:off x="4569244" y="1534144"/>
            <a:ext cx="916480" cy="2291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79326" y="1510421"/>
            <a:ext cx="199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128 dims Vector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85560" y="1664699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6069" y="3202763"/>
                <a:ext cx="3784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202763"/>
                <a:ext cx="3784498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3085" y="2717451"/>
                <a:ext cx="35993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Classes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2717451"/>
                <a:ext cx="35993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6069" y="3546182"/>
                <a:ext cx="3898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546182"/>
                <a:ext cx="389831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069" y="3889601"/>
                <a:ext cx="3890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𝑢𝑖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889601"/>
                <a:ext cx="3890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96703" y="2693669"/>
                <a:ext cx="38826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0.95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𝑂𝐾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03" y="2693669"/>
                <a:ext cx="3882666" cy="338554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96703" y="3136464"/>
                <a:ext cx="36721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0.76 → ?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03" y="3136464"/>
                <a:ext cx="3672159" cy="338554"/>
              </a:xfrm>
              <a:prstGeom prst="rect">
                <a:avLst/>
              </a:prstGeom>
              <a:blipFill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96703" y="3579259"/>
                <a:ext cx="44887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0.95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𝑜𝑜𝑜𝑝𝑠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03" y="3579259"/>
                <a:ext cx="4488793" cy="338554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96703" y="4022053"/>
                <a:ext cx="4512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0.85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𝑜𝑜𝑜𝑝𝑠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03" y="4022053"/>
                <a:ext cx="4512967" cy="338554"/>
              </a:xfrm>
              <a:prstGeom prst="rect">
                <a:avLst/>
              </a:prstGeom>
              <a:blipFill>
                <a:blip r:embed="rId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93085" y="4949003"/>
                <a:ext cx="7839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0.76 → </m:t>
                    </m:r>
                  </m:oMath>
                </a14:m>
                <a:r>
                  <a:rPr lang="en-US" altLang="ko-KR" dirty="0">
                    <a:latin typeface="+mj-lt"/>
                  </a:rPr>
                  <a:t>Confidence</a:t>
                </a:r>
                <a:r>
                  <a:rPr lang="ko-KR" altLang="en-US" dirty="0">
                    <a:latin typeface="+mj-lt"/>
                  </a:rPr>
                  <a:t>를 더 높일 수 없는가</a:t>
                </a:r>
                <a:r>
                  <a:rPr lang="en-US" altLang="ko-KR" dirty="0">
                    <a:latin typeface="+mj-lt"/>
                  </a:rPr>
                  <a:t>? </a:t>
                </a:r>
                <a:r>
                  <a:rPr lang="en-US" altLang="ko-KR" dirty="0"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4949003"/>
                <a:ext cx="7839967" cy="338554"/>
              </a:xfrm>
              <a:prstGeom prst="rect">
                <a:avLst/>
              </a:prstGeom>
              <a:blipFill>
                <a:blip r:embed="rId10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3085" y="5380486"/>
                <a:ext cx="7482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0.95 →</m:t>
                    </m:r>
                  </m:oMath>
                </a14:m>
                <a:r>
                  <a:rPr lang="ko-KR" altLang="en-US" dirty="0">
                    <a:latin typeface="+mj-lt"/>
                  </a:rPr>
                  <a:t> 막을 수 있는 대안은 없는가</a:t>
                </a:r>
                <a:r>
                  <a:rPr lang="en-US" altLang="ko-KR" dirty="0">
                    <a:latin typeface="+mj-lt"/>
                  </a:rPr>
                  <a:t>? </a:t>
                </a:r>
                <a:r>
                  <a:rPr lang="en-US" altLang="ko-KR" dirty="0"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5380486"/>
                <a:ext cx="7482689" cy="338554"/>
              </a:xfrm>
              <a:prstGeom prst="rect">
                <a:avLst/>
              </a:prstGeom>
              <a:blipFill>
                <a:blip r:embed="rId11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93085" y="5811969"/>
                <a:ext cx="703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0.85 →</m:t>
                    </m:r>
                  </m:oMath>
                </a14:m>
                <a:r>
                  <a:rPr lang="ko-KR" altLang="en-US" dirty="0">
                    <a:latin typeface="+mj-lt"/>
                  </a:rPr>
                  <a:t> 검증할 수 있을까</a:t>
                </a:r>
                <a:r>
                  <a:rPr lang="en-US" altLang="ko-KR" dirty="0">
                    <a:latin typeface="+mj-lt"/>
                  </a:rPr>
                  <a:t>? </a:t>
                </a:r>
                <a:r>
                  <a:rPr lang="en-US" altLang="ko-KR" dirty="0">
                    <a:latin typeface="+mj-lt"/>
                    <a:sym typeface="Wingdings" panose="05000000000000000000" pitchFamily="2" charset="2"/>
                  </a:rPr>
                  <a:t> Distance Metric</a:t>
                </a:r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5811969"/>
                <a:ext cx="7033464" cy="338554"/>
              </a:xfrm>
              <a:prstGeom prst="rect">
                <a:avLst/>
              </a:prstGeom>
              <a:blipFill>
                <a:blip r:embed="rId12"/>
                <a:stretch>
                  <a:fillRect t="-7143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53652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Distance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Metric</a:t>
            </a:r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3659764" y="1399709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</a:t>
            </a:r>
            <a:r>
              <a:rPr lang="en-US" altLang="ko-KR" sz="11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27" y="2328347"/>
            <a:ext cx="743561" cy="84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222849" y="841874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𝒄𝒍𝒂𝒔𝒔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49" y="841874"/>
                <a:ext cx="645800" cy="338554"/>
              </a:xfrm>
              <a:prstGeom prst="rect">
                <a:avLst/>
              </a:prstGeom>
              <a:blipFill>
                <a:blip r:embed="rId3"/>
                <a:stretch>
                  <a:fillRect r="-43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22" y="3370315"/>
            <a:ext cx="743561" cy="848535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50" y="1285379"/>
            <a:ext cx="744438" cy="849535"/>
          </a:xfrm>
          <a:prstGeom prst="rect">
            <a:avLst/>
          </a:prstGeom>
          <a:scene3d>
            <a:camera prst="orthographicFront">
              <a:rot lat="0" lon="600002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85730" y="833831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𝟏𝟐𝟖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𝒅𝒊𝒎𝒔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730" y="833831"/>
                <a:ext cx="645800" cy="338554"/>
              </a:xfrm>
              <a:prstGeom prst="rect">
                <a:avLst/>
              </a:prstGeom>
              <a:blipFill>
                <a:blip r:embed="rId7"/>
                <a:stretch>
                  <a:fillRect r="-200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3606355" y="2395011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6355" y="3394076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</a:t>
            </a:r>
            <a:r>
              <a:rPr lang="en-US" altLang="ko-KR" sz="11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29" y="4818464"/>
            <a:ext cx="3848637" cy="4191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6" y="5819096"/>
            <a:ext cx="5334744" cy="447737"/>
          </a:xfrm>
          <a:prstGeom prst="rect">
            <a:avLst/>
          </a:prstGeom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0" y="5137620"/>
            <a:ext cx="1381318" cy="3238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9" y="5547091"/>
            <a:ext cx="1476581" cy="2762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0" y="4792928"/>
            <a:ext cx="514422" cy="26673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66152" y="4771758"/>
            <a:ext cx="349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: Image to vector map network </a:t>
            </a:r>
            <a:endParaRPr lang="ko-KR" altLang="en-US" sz="12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1745" y="5898733"/>
            <a:ext cx="349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a: Anchor, p: Positive, n: Negative</a:t>
            </a:r>
            <a:endParaRPr lang="ko-KR" altLang="en-US" sz="12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11525" y="5396620"/>
            <a:ext cx="349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  <a:latin typeface="+mj-lt"/>
              </a:rPr>
              <a:t>Loss function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85430" y="5854500"/>
            <a:ext cx="5118720" cy="412333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117423" y="4543548"/>
            <a:ext cx="97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  <a:latin typeface="+mj-lt"/>
              </a:rPr>
              <a:t>Satisfy</a:t>
            </a:r>
            <a:endParaRPr lang="ko-KR" altLang="en-US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856470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1" y="1000159"/>
            <a:ext cx="3456384" cy="2695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01" y="1034243"/>
            <a:ext cx="3384376" cy="2642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1" y="4065993"/>
            <a:ext cx="3456384" cy="2736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15096" y="4069085"/>
                <a:ext cx="36565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class S vector set 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096" y="4069085"/>
                <a:ext cx="3656514" cy="338554"/>
              </a:xfrm>
              <a:prstGeom prst="rect">
                <a:avLst/>
              </a:prstGeom>
              <a:blipFill>
                <a:blip r:embed="rId5"/>
                <a:stretch>
                  <a:fillRect l="-1000" t="-5455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15096" y="4686944"/>
                <a:ext cx="5400600" cy="128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baseline="-25000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𝒙𝒋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i="1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𝑴𝒆𝒂𝒏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𝒔𝒆𝒕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{∀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𝒙𝒊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096" y="4686944"/>
                <a:ext cx="5400600" cy="1287340"/>
              </a:xfrm>
              <a:prstGeom prst="rect">
                <a:avLst/>
              </a:prstGeom>
              <a:blipFill rotWithShape="0">
                <a:blip r:embed="rId6"/>
                <a:stretch>
                  <a:fillRect t="-2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835397" y="6018759"/>
            <a:ext cx="349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한 클래스 내 얼굴 벡터간 </a:t>
            </a:r>
            <a:r>
              <a:rPr lang="en-US" altLang="ko-KR" sz="1200" dirty="0">
                <a:latin typeface="+mj-lt"/>
              </a:rPr>
              <a:t>L2 Distance </a:t>
            </a:r>
            <a:r>
              <a:rPr lang="ko-KR" altLang="en-US" sz="1200" dirty="0">
                <a:latin typeface="+mj-lt"/>
              </a:rPr>
              <a:t>평균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16357" y="768680"/>
            <a:ext cx="86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A</a:t>
            </a:r>
            <a:endParaRPr lang="ko-KR" altLang="en-US" sz="12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42283" y="763127"/>
            <a:ext cx="86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B</a:t>
            </a:r>
            <a:endParaRPr lang="ko-KR" altLang="en-US" sz="12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16357" y="3788994"/>
            <a:ext cx="86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C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 rot="16200000">
            <a:off x="3820308" y="2689484"/>
            <a:ext cx="268596" cy="4514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9355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046729" y="4527040"/>
                <a:ext cx="35617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class X vector set 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29" y="4527040"/>
                <a:ext cx="3561744" cy="338554"/>
              </a:xfrm>
              <a:prstGeom prst="rect">
                <a:avLst/>
              </a:prstGeom>
              <a:blipFill>
                <a:blip r:embed="rId2"/>
                <a:stretch>
                  <a:fillRect l="-1027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099282" y="4132837"/>
            <a:ext cx="381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서로 다른 클래스 간 </a:t>
            </a:r>
            <a:r>
              <a:rPr lang="ko-KR" altLang="en-US" sz="1200">
                <a:latin typeface="+mj-lt"/>
              </a:rPr>
              <a:t>얼굴 벡터의 </a:t>
            </a:r>
            <a:r>
              <a:rPr lang="en-US" altLang="ko-KR" sz="1200" dirty="0">
                <a:latin typeface="+mj-lt"/>
              </a:rPr>
              <a:t>L2 Distance </a:t>
            </a:r>
            <a:r>
              <a:rPr lang="ko-KR" altLang="en-US" sz="1200" dirty="0">
                <a:latin typeface="+mj-lt"/>
              </a:rPr>
              <a:t>평균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67622" y="768680"/>
            <a:ext cx="134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A - B</a:t>
            </a:r>
            <a:endParaRPr lang="ko-KR" altLang="en-US" sz="12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11045" y="763127"/>
            <a:ext cx="112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A - C</a:t>
            </a:r>
            <a:endParaRPr lang="ko-KR" altLang="en-US" sz="12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77866" y="3874067"/>
            <a:ext cx="1079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lt"/>
              </a:rPr>
              <a:t>클래스 </a:t>
            </a:r>
            <a:r>
              <a:rPr lang="en-US" altLang="ko-KR" sz="1200" dirty="0">
                <a:latin typeface="+mj-lt"/>
              </a:rPr>
              <a:t>A - D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991846"/>
            <a:ext cx="3546609" cy="2762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95" y="1013148"/>
            <a:ext cx="3679875" cy="2749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4093261"/>
            <a:ext cx="3518212" cy="2712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33004" y="4813521"/>
                <a:ext cx="3572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+mj-lt"/>
                  </a:rPr>
                  <a:t>class Y vector set 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04" y="4813521"/>
                <a:ext cx="3572966" cy="338554"/>
              </a:xfrm>
              <a:prstGeom prst="rect">
                <a:avLst/>
              </a:prstGeom>
              <a:blipFill>
                <a:blip r:embed="rId6"/>
                <a:stretch>
                  <a:fillRect l="-1024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45088" y="5301208"/>
                <a:ext cx="3403304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baseline="-25000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m:rPr>
                          <m:nor/>
                        </m:rPr>
                        <a:rPr lang="ko-KR" altLang="en-US" b="1" dirty="0"/>
                        <m:t> </m:t>
                      </m:r>
                      <m:r>
                        <a:rPr lang="ko-KR" altLang="en-US" b="1" i="1" dirty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𝒚𝒋</m:t>
                      </m:r>
                      <m:r>
                        <a:rPr lang="ko-KR" altLang="en-US" b="1" i="1" dirty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{∀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𝒙𝒊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88" y="5301208"/>
                <a:ext cx="3403304" cy="1287340"/>
              </a:xfrm>
              <a:prstGeom prst="rect">
                <a:avLst/>
              </a:prstGeom>
              <a:blipFill rotWithShape="0">
                <a:blip r:embed="rId7"/>
                <a:stretch>
                  <a:fillRect t="-2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/>
          <p:cNvSpPr/>
          <p:nvPr/>
        </p:nvSpPr>
        <p:spPr>
          <a:xfrm rot="16200000">
            <a:off x="1444044" y="2478432"/>
            <a:ext cx="268596" cy="4514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7653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로봇 팔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18" y="3490945"/>
            <a:ext cx="674662" cy="5348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34385" y="3354778"/>
            <a:ext cx="194087" cy="1541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50040" y="471408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출입문</a:t>
            </a:r>
          </a:p>
        </p:txBody>
      </p:sp>
      <p:sp>
        <p:nvSpPr>
          <p:cNvPr id="2" name="Rectangle 1"/>
          <p:cNvSpPr/>
          <p:nvPr/>
        </p:nvSpPr>
        <p:spPr>
          <a:xfrm>
            <a:off x="1404113" y="2075467"/>
            <a:ext cx="792088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cxnSp>
        <p:nvCxnSpPr>
          <p:cNvPr id="6" name="Straight Connector 5"/>
          <p:cNvCxnSpPr>
            <a:cxnSpLocks/>
            <a:stCxn id="2" idx="2"/>
          </p:cNvCxnSpPr>
          <p:nvPr/>
        </p:nvCxnSpPr>
        <p:spPr>
          <a:xfrm>
            <a:off x="1800157" y="3443619"/>
            <a:ext cx="0" cy="14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009">
            <a:off x="4568536" y="2836390"/>
            <a:ext cx="1676488" cy="72676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391002" y="3138466"/>
            <a:ext cx="360040" cy="31428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464393" y="339236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6" y="2809826"/>
            <a:ext cx="1111579" cy="77561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458001" y="3537470"/>
            <a:ext cx="157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아두이노 보드</a:t>
            </a:r>
            <a:endParaRPr lang="ko-KR" altLang="en-US" dirty="0"/>
          </a:p>
        </p:txBody>
      </p:sp>
      <p:cxnSp>
        <p:nvCxnSpPr>
          <p:cNvPr id="12" name="Connector: Elbow 11"/>
          <p:cNvCxnSpPr>
            <a:stCxn id="2" idx="0"/>
            <a:endCxn id="10" idx="0"/>
          </p:cNvCxnSpPr>
          <p:nvPr/>
        </p:nvCxnSpPr>
        <p:spPr>
          <a:xfrm rot="16200000" flipH="1">
            <a:off x="2599036" y="1276587"/>
            <a:ext cx="734359" cy="2332119"/>
          </a:xfrm>
          <a:prstGeom prst="bentConnector3">
            <a:avLst>
              <a:gd name="adj1" fmla="val -31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84644" y="1895084"/>
            <a:ext cx="157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UART(USB) </a:t>
            </a:r>
            <a:endParaRPr lang="ko-KR" alt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66" y="2009893"/>
            <a:ext cx="409873" cy="41881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088011" y="1760338"/>
            <a:ext cx="100720" cy="1659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Connector: Elbow 14"/>
          <p:cNvCxnSpPr>
            <a:cxnSpLocks/>
            <a:stCxn id="2" idx="1"/>
            <a:endCxn id="25" idx="1"/>
          </p:cNvCxnSpPr>
          <p:nvPr/>
        </p:nvCxnSpPr>
        <p:spPr>
          <a:xfrm rot="10800000" flipH="1">
            <a:off x="1404112" y="2530029"/>
            <a:ext cx="5754877" cy="229514"/>
          </a:xfrm>
          <a:prstGeom prst="bentConnector5">
            <a:avLst>
              <a:gd name="adj1" fmla="val -3972"/>
              <a:gd name="adj2" fmla="val 494565"/>
              <a:gd name="adj3" fmla="val 56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158990" y="2287137"/>
            <a:ext cx="101927" cy="48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476540" y="2185012"/>
            <a:ext cx="157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 </a:t>
            </a:r>
            <a:endParaRPr lang="ko-KR" altLang="en-US" dirty="0"/>
          </a:p>
        </p:txBody>
      </p:sp>
      <p:sp>
        <p:nvSpPr>
          <p:cNvPr id="67" name="Rectangle 66"/>
          <p:cNvSpPr/>
          <p:nvPr/>
        </p:nvSpPr>
        <p:spPr>
          <a:xfrm>
            <a:off x="7079769" y="4883361"/>
            <a:ext cx="100720" cy="1659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782088" y="1405773"/>
            <a:ext cx="157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지문인식기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6" name="Connector: Elbow 35"/>
          <p:cNvCxnSpPr>
            <a:stCxn id="75" idx="2"/>
            <a:endCxn id="25" idx="2"/>
          </p:cNvCxnSpPr>
          <p:nvPr/>
        </p:nvCxnSpPr>
        <p:spPr>
          <a:xfrm rot="5400000">
            <a:off x="7374658" y="1579624"/>
            <a:ext cx="1028593" cy="1357999"/>
          </a:xfrm>
          <a:prstGeom prst="bentConnector3">
            <a:avLst>
              <a:gd name="adj1" fmla="val 1222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80489" y="240676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23" y="4071384"/>
            <a:ext cx="1097688" cy="821859"/>
          </a:xfrm>
          <a:prstGeom prst="rect">
            <a:avLst/>
          </a:prstGeom>
        </p:spPr>
      </p:pic>
      <p:cxnSp>
        <p:nvCxnSpPr>
          <p:cNvPr id="13" name="Connector: Elbow 12"/>
          <p:cNvCxnSpPr>
            <a:stCxn id="10" idx="1"/>
            <a:endCxn id="5" idx="1"/>
          </p:cNvCxnSpPr>
          <p:nvPr/>
        </p:nvCxnSpPr>
        <p:spPr>
          <a:xfrm rot="10800000" flipV="1">
            <a:off x="3554924" y="3197634"/>
            <a:ext cx="21563" cy="1284679"/>
          </a:xfrm>
          <a:prstGeom prst="bentConnector3">
            <a:avLst>
              <a:gd name="adj1" fmla="val 11601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15410" y="4750049"/>
            <a:ext cx="130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근거리 </a:t>
            </a:r>
            <a:r>
              <a:rPr lang="ko-KR" altLang="en-US" dirty="0"/>
              <a:t>센서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2353823" y="4714085"/>
            <a:ext cx="1222664" cy="8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2463954" y="4850139"/>
            <a:ext cx="1151440" cy="685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7626" y="4895868"/>
            <a:ext cx="149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외출 방향 진입 시 출입문 자동 개방 </a:t>
            </a:r>
          </a:p>
        </p:txBody>
      </p:sp>
    </p:spTree>
    <p:extLst>
      <p:ext uri="{BB962C8B-B14F-4D97-AF65-F5344CB8AC3E}">
        <p14:creationId xmlns:p14="http://schemas.microsoft.com/office/powerpoint/2010/main" val="1635270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endParaRPr lang="ko-KR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6496" y="1698556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</a:t>
            </a:r>
            <a:r>
              <a:rPr lang="en-US" altLang="ko-KR" sz="11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8544" y="1140721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𝒄𝒍𝒂𝒔𝒔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4" y="1140721"/>
                <a:ext cx="645800" cy="338554"/>
              </a:xfrm>
              <a:prstGeom prst="rect">
                <a:avLst/>
              </a:prstGeom>
              <a:blipFill>
                <a:blip r:embed="rId2"/>
                <a:stretch>
                  <a:fillRect r="-5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742462" y="1132678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𝟏𝟐𝟖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𝒅𝒊𝒎𝒔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62" y="1132678"/>
                <a:ext cx="645800" cy="338554"/>
              </a:xfrm>
              <a:prstGeom prst="rect">
                <a:avLst/>
              </a:prstGeom>
              <a:blipFill>
                <a:blip r:embed="rId3"/>
                <a:stretch>
                  <a:fillRect r="-200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416496" y="2471806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[-0.03735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6496" y="3252332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</a:t>
            </a:r>
            <a:r>
              <a:rPr lang="en-US" altLang="ko-KR" sz="11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38676" y="1738463"/>
                <a:ext cx="3649525" cy="223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ko-KR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𝒄𝒂𝒔𝒆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:  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b="1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𝒄𝒂𝒔𝒆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:  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𝒎𝒊𝒏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{∀ 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𝒙𝒊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676" y="1738463"/>
                <a:ext cx="3649525" cy="22361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4488" y="5013176"/>
                <a:ext cx="37542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+mj-lt"/>
                  </a:rPr>
                  <a:t>DV(Dimension Vector)</a:t>
                </a:r>
              </a:p>
              <a:p>
                <a:r>
                  <a:rPr lang="en-US" altLang="ko-KR" dirty="0">
                    <a:latin typeface="+mj-lt"/>
                  </a:rPr>
                  <a:t> = class’s vector set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 , 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5013176"/>
                <a:ext cx="3754297" cy="584775"/>
              </a:xfrm>
              <a:prstGeom prst="rect">
                <a:avLst/>
              </a:prstGeom>
              <a:blipFill>
                <a:blip r:embed="rId5"/>
                <a:stretch>
                  <a:fillRect l="-976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/>
          <p:cNvSpPr/>
          <p:nvPr/>
        </p:nvSpPr>
        <p:spPr>
          <a:xfrm>
            <a:off x="2504728" y="4149080"/>
            <a:ext cx="28803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83916" y="5024930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lt"/>
              </a:rPr>
              <a:t>DM(Distance Mean) </a:t>
            </a:r>
          </a:p>
          <a:p>
            <a:r>
              <a:rPr lang="en-US" altLang="ko-KR" b="1" dirty="0">
                <a:latin typeface="+mj-lt"/>
              </a:rPr>
              <a:t>&amp; </a:t>
            </a:r>
          </a:p>
          <a:p>
            <a:r>
              <a:rPr lang="en-US" altLang="ko-KR" b="1" dirty="0" err="1">
                <a:latin typeface="+mj-lt"/>
              </a:rPr>
              <a:t>Dm</a:t>
            </a:r>
            <a:r>
              <a:rPr lang="en-US" altLang="ko-KR" b="1" dirty="0">
                <a:latin typeface="+mj-lt"/>
              </a:rPr>
              <a:t>(Distance Min)</a:t>
            </a:r>
            <a:endParaRPr lang="ko-KR" alt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430300" y="1140721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𝒄𝒍𝒂𝒔𝒔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𝒎𝒆𝒂𝒏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00" y="1140721"/>
                <a:ext cx="645800" cy="338554"/>
              </a:xfrm>
              <a:prstGeom prst="rect">
                <a:avLst/>
              </a:prstGeom>
              <a:blipFill>
                <a:blip r:embed="rId6"/>
                <a:stretch>
                  <a:fillRect r="-285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/>
          <p:cNvSpPr/>
          <p:nvPr/>
        </p:nvSpPr>
        <p:spPr>
          <a:xfrm>
            <a:off x="7500570" y="4149080"/>
            <a:ext cx="28803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57458" y="4232650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메모리에 계산 결과 유지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2828" y="423265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메모리에 유지</a:t>
            </a:r>
          </a:p>
        </p:txBody>
      </p:sp>
    </p:spTree>
    <p:extLst>
      <p:ext uri="{BB962C8B-B14F-4D97-AF65-F5344CB8AC3E}">
        <p14:creationId xmlns:p14="http://schemas.microsoft.com/office/powerpoint/2010/main" val="291545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81677" y="3237875"/>
                <a:ext cx="2326021" cy="1255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altLang="ko-KR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𝑫𝑴</m:t>
                      </m:r>
                      <m:r>
                        <a:rPr lang="en-US" altLang="ko-KR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i="1" baseline="-25000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77" y="3237875"/>
                <a:ext cx="2326021" cy="1255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601072" y="1324596"/>
                <a:ext cx="33123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𝒄𝒍𝒂𝒔𝒔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1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𝒎𝒆𝒂𝒏</m:t>
                      </m:r>
                      <m:r>
                        <a:rPr lang="en-US" altLang="ko-KR" b="1" i="1" dirty="0" smtClean="0">
                          <a:latin typeface="Cambria Math" charset="0"/>
                        </a:rPr>
                        <m:t>/</m:t>
                      </m:r>
                      <m:r>
                        <a:rPr lang="en-US" altLang="ko-KR" b="1" i="1" dirty="0" smtClean="0">
                          <a:latin typeface="Cambria Math" charset="0"/>
                        </a:rPr>
                        <m:t>𝒎𝒊𝒏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072" y="1324596"/>
                <a:ext cx="3312368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83929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2560" y="1324596"/>
                <a:ext cx="645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𝐒𝐕𝐌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𝐜𝐥𝐚𝐬𝐬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𝐂𝐨𝐧𝐟𝐢𝐝𝐞𝐧𝐜𝐞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𝐯𝐞𝐜𝐭𝐨𝐫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60" y="1324596"/>
                <a:ext cx="645800" cy="338554"/>
              </a:xfrm>
              <a:prstGeom prst="rect">
                <a:avLst/>
              </a:prstGeom>
              <a:blipFill>
                <a:blip r:embed="rId4"/>
                <a:stretch>
                  <a:fillRect r="-483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848544" y="1698556"/>
            <a:ext cx="45365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[-</a:t>
            </a:r>
            <a:r>
              <a:rPr lang="en-US" altLang="ko-KR" sz="11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0.19477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0.145267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0.027729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-0.13105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0.154044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-0.01178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0.119918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0.027858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0.060216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0.073304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-0.06236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-0.11182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-0.17428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0.088637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-0.20298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-0.06811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0.040052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0.048621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-0.13935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-0.05651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0.016131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-0.04872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……]</a:t>
            </a:r>
            <a:endParaRPr lang="ko-KR" altLang="en-US" sz="11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745088" y="1830783"/>
                <a:ext cx="4014597" cy="2236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altLang="ko-KR" dirty="0"/>
              </a:p>
              <a:p>
                <a:endParaRPr lang="ko-KR" alt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altLang="ko-KR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𝑫𝑴</m:t>
                      </m:r>
                      <m:r>
                        <a:rPr lang="en-US" altLang="ko-KR" b="1" i="1" baseline="-2500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altLang="ko-KR" b="1" i="1" dirty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 baseline="-25000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1" i="1" baseline="-250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 baseline="-25000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altLang="ko-KR" b="1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ko-KR" b="1" i="1" dirty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ko-KR" b="1" i="1" baseline="-250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baseline="-25000" dirty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𝒎𝒊𝒏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{∀ 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𝒙𝒊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ko-KR" b="1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1" i="1" baseline="-25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ko-K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88" y="1830783"/>
                <a:ext cx="4014597" cy="2236125"/>
              </a:xfrm>
              <a:prstGeom prst="rect">
                <a:avLst/>
              </a:prstGeom>
              <a:blipFill rotWithShape="0">
                <a:blip r:embed="rId5"/>
                <a:stretch>
                  <a:fillRect t="-1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/>
          <p:cNvSpPr/>
          <p:nvPr/>
        </p:nvSpPr>
        <p:spPr>
          <a:xfrm>
            <a:off x="2000672" y="2636912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24808" y="4836786"/>
                <a:ext cx="3912225" cy="1582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90% confidence interval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𝒊𝒇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altLang="ko-KR" sz="2400" b="1" i="1" baseline="-25000" dirty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𝑫𝑴𝒗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𝟔𝟒</m:t>
                      </m:r>
                      <m:r>
                        <a:rPr lang="en-US" altLang="ko-KR" sz="2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altLang="ko-KR" sz="2400" b="1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𝒃𝒆𝒍𝒊𝒆𝒗𝒆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08" y="4836786"/>
                <a:ext cx="3912225" cy="1582228"/>
              </a:xfrm>
              <a:prstGeom prst="rect">
                <a:avLst/>
              </a:prstGeom>
              <a:blipFill>
                <a:blip r:embed="rId6"/>
                <a:stretch>
                  <a:fillRect l="-2336" t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184915" y="269628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실시간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385048" y="3769881"/>
                <a:ext cx="3301486" cy="822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altLang="ko-KR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ko-KR" sz="2400" b="1" i="1" baseline="-2500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𝑫𝑴</m:t>
                        </m:r>
                        <m:r>
                          <a:rPr lang="en-US" altLang="ko-KR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altLang="ko-KR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𝑫𝑴</m:t>
                        </m:r>
                        <m:r>
                          <a:rPr lang="en-US" altLang="ko-KR" sz="2400" b="1" i="1" baseline="-250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400" b="1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r>
                  <a:rPr lang="en-US" altLang="ko-KR" sz="2400" b="1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ko-KR" sz="2400" b="1" i="1" baseline="-25000" dirty="0" smtClean="0">
                        <a:latin typeface="Cambria Math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1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𝑫𝑴</m:t>
                        </m:r>
                        <m:r>
                          <a:rPr lang="en-US" altLang="ko-KR" sz="2400" b="1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altLang="ko-K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en-US" altLang="ko-KR" sz="2400" b="1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2400" b="1" i="1" baseline="-250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48" y="3769881"/>
                <a:ext cx="3301486" cy="822469"/>
              </a:xfrm>
              <a:prstGeom prst="rect">
                <a:avLst/>
              </a:prstGeom>
              <a:blipFill rotWithShape="0">
                <a:blip r:embed="rId7"/>
                <a:stretch>
                  <a:fillRect l="-1845" t="-57037" b="-7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3596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520" y="1674572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SVM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>
                <a:latin typeface="+mn-ea"/>
                <a:ea typeface="+mn-ea"/>
              </a:rPr>
              <a:t>Confidence</a:t>
            </a:r>
            <a:r>
              <a:rPr lang="ko-KR" altLang="en-US" sz="2000" dirty="0">
                <a:latin typeface="+mn-ea"/>
                <a:ea typeface="+mn-ea"/>
              </a:rPr>
              <a:t>가 </a:t>
            </a:r>
            <a:r>
              <a:rPr lang="en-US" altLang="ko-KR" sz="2000" dirty="0">
                <a:latin typeface="+mn-ea"/>
                <a:ea typeface="+mn-ea"/>
              </a:rPr>
              <a:t>0.7 ~ 0.9 </a:t>
            </a:r>
            <a:r>
              <a:rPr lang="ko-KR" altLang="en-US" sz="2000" dirty="0">
                <a:latin typeface="+mn-ea"/>
                <a:ea typeface="+mn-ea"/>
              </a:rPr>
              <a:t>일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916" y="3103712"/>
            <a:ext cx="691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Class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>
                <a:latin typeface="+mn-ea"/>
                <a:ea typeface="+mn-ea"/>
              </a:rPr>
              <a:t>Distance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</a:rPr>
              <a:t>Mean/Min</a:t>
            </a:r>
            <a:r>
              <a:rPr lang="ko-KR" altLang="en-US" sz="2000" dirty="0">
                <a:latin typeface="+mn-ea"/>
              </a:rPr>
              <a:t>과</a:t>
            </a:r>
            <a:r>
              <a:rPr lang="ko-KR" altLang="en-US" sz="2000" dirty="0">
                <a:latin typeface="+mn-ea"/>
                <a:ea typeface="+mn-ea"/>
              </a:rPr>
              <a:t> 차이 계산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8868" y="468177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정규분포 </a:t>
            </a:r>
            <a:r>
              <a:rPr lang="en-US" altLang="ko-KR" sz="2000" dirty="0">
                <a:latin typeface="+mn-ea"/>
                <a:ea typeface="+mn-ea"/>
              </a:rPr>
              <a:t>90% </a:t>
            </a:r>
            <a:r>
              <a:rPr lang="ko-KR" altLang="en-US" sz="2000" dirty="0">
                <a:latin typeface="+mn-ea"/>
                <a:ea typeface="+mn-ea"/>
              </a:rPr>
              <a:t>신뢰구간 이하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64768" y="2204864"/>
            <a:ext cx="0" cy="8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80958" y="3717032"/>
            <a:ext cx="0" cy="8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78670" y="6186872"/>
            <a:ext cx="764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one more: SVM tolerance tuning ( tolerance &lt; 1e-5, gamma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3 )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70" y="4036656"/>
            <a:ext cx="4274567" cy="94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0" y="2908147"/>
            <a:ext cx="4168468" cy="862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0" y="1700046"/>
            <a:ext cx="4374645" cy="870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70" y="5098606"/>
            <a:ext cx="3292938" cy="6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122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Training Data Observation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84648" y="1484784"/>
            <a:ext cx="6480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초점이 흐린 사진은 좋지 않은 결과</a:t>
            </a:r>
            <a:r>
              <a:rPr lang="en-US" altLang="ko-KR" sz="1800" dirty="0">
                <a:latin typeface="+mn-ea"/>
                <a:ea typeface="+mn-ea"/>
              </a:rPr>
              <a:t>: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False Positive</a:t>
            </a:r>
          </a:p>
          <a:p>
            <a:pPr marL="800100" lvl="1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이동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변화 중인 얼굴</a:t>
            </a:r>
            <a:endParaRPr lang="en-US" altLang="ko-KR" sz="1800" dirty="0">
              <a:latin typeface="+mn-ea"/>
              <a:ea typeface="+mn-ea"/>
            </a:endParaRPr>
          </a:p>
          <a:p>
            <a:pPr marL="800100" lvl="1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얼굴의 각도가 정면에 가까울 수록 좋은 결과</a:t>
            </a:r>
            <a:endParaRPr lang="en-US" altLang="ko-KR" sz="1800" dirty="0">
              <a:latin typeface="+mn-ea"/>
              <a:ea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좌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우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  <a:r>
              <a:rPr lang="ko-KR" altLang="en-US" sz="1800" dirty="0">
                <a:latin typeface="+mn-ea"/>
                <a:ea typeface="+mn-ea"/>
              </a:rPr>
              <a:t> 상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하 모두 포함</a:t>
            </a: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1800" dirty="0">
                <a:latin typeface="+mn-ea"/>
                <a:ea typeface="+mn-ea"/>
              </a:rPr>
              <a:t>Class</a:t>
            </a:r>
            <a:r>
              <a:rPr lang="ko-KR" altLang="en-US" sz="1800" dirty="0">
                <a:latin typeface="+mn-ea"/>
                <a:ea typeface="+mn-ea"/>
              </a:rPr>
              <a:t>의 데이터 개수가 가능한 동일한 것이 유리</a:t>
            </a: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1800" dirty="0">
                <a:latin typeface="+mn-ea"/>
                <a:ea typeface="+mn-ea"/>
              </a:rPr>
              <a:t>Class</a:t>
            </a:r>
            <a:r>
              <a:rPr lang="ko-KR" altLang="en-US" sz="1800" dirty="0">
                <a:latin typeface="+mn-ea"/>
                <a:ea typeface="+mn-ea"/>
              </a:rPr>
              <a:t>의 데이터가 양질일 수록 </a:t>
            </a:r>
            <a:r>
              <a:rPr lang="en-US" altLang="ko-KR" sz="1800" dirty="0">
                <a:latin typeface="+mn-ea"/>
                <a:ea typeface="+mn-ea"/>
              </a:rPr>
              <a:t>Distance Mean</a:t>
            </a:r>
            <a:r>
              <a:rPr lang="ko-KR" altLang="en-US" sz="1800" dirty="0">
                <a:latin typeface="+mn-ea"/>
                <a:ea typeface="+mn-ea"/>
              </a:rPr>
              <a:t>이 작은 값</a:t>
            </a: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정면 얼굴이 충분하고 양 눈이 보이는 경우</a:t>
            </a:r>
            <a:r>
              <a:rPr lang="en-US" altLang="ko-KR" sz="1800" dirty="0">
                <a:latin typeface="+mn-ea"/>
                <a:ea typeface="+mn-ea"/>
              </a:rPr>
              <a:t>,</a:t>
            </a:r>
            <a:r>
              <a:rPr lang="ko-KR" altLang="en-US" sz="1800" dirty="0">
                <a:latin typeface="+mn-ea"/>
                <a:ea typeface="+mn-ea"/>
              </a:rPr>
              <a:t> 안경 등은 인식에 영향이 적음</a:t>
            </a: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endParaRPr lang="en-US" altLang="ko-KR" sz="1800" dirty="0">
              <a:latin typeface="+mn-ea"/>
              <a:ea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여성들의 화장 유무에 따라 인식 불가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별도의 제</a:t>
            </a:r>
            <a:r>
              <a:rPr lang="en-US" altLang="ko-KR" sz="1800" dirty="0">
                <a:latin typeface="+mn-ea"/>
                <a:ea typeface="+mn-ea"/>
              </a:rPr>
              <a:t>2 </a:t>
            </a:r>
            <a:r>
              <a:rPr lang="ko-KR" altLang="en-US" sz="1800" dirty="0">
                <a:latin typeface="+mn-ea"/>
                <a:ea typeface="+mn-ea"/>
              </a:rPr>
              <a:t>인물로 등록</a:t>
            </a:r>
            <a:endParaRPr lang="en-US" altLang="ko-KR" sz="1800" dirty="0">
              <a:latin typeface="+mn-ea"/>
              <a:ea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1800" dirty="0">
                <a:latin typeface="+mn-ea"/>
                <a:ea typeface="+mn-ea"/>
              </a:rPr>
              <a:t>같은 인물로 등록</a:t>
            </a:r>
            <a:r>
              <a:rPr lang="en-US" altLang="ko-KR" sz="1800" dirty="0">
                <a:latin typeface="+mn-ea"/>
                <a:ea typeface="+mn-ea"/>
              </a:rPr>
              <a:t>: FP/FN </a:t>
            </a:r>
            <a:r>
              <a:rPr lang="ko-KR" altLang="en-US" sz="1800" dirty="0">
                <a:latin typeface="+mn-ea"/>
                <a:ea typeface="+mn-ea"/>
              </a:rPr>
              <a:t>발생 가능성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73182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Ensemble Classification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88904" y="1987769"/>
            <a:ext cx="1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SVM Classification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887" y="151042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&amp; Score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532912" y="1664699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/>
          <p:cNvCxnSpPr/>
          <p:nvPr/>
        </p:nvCxnSpPr>
        <p:spPr>
          <a:xfrm rot="16200000" flipH="1">
            <a:off x="4691704" y="1419077"/>
            <a:ext cx="504056" cy="4470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/>
          <p:cNvCxnSpPr/>
          <p:nvPr/>
        </p:nvCxnSpPr>
        <p:spPr>
          <a:xfrm rot="10800000" flipV="1">
            <a:off x="4559469" y="1292999"/>
            <a:ext cx="506130" cy="4583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/>
          <p:nvPr/>
        </p:nvCxnSpPr>
        <p:spPr>
          <a:xfrm>
            <a:off x="4569244" y="1534144"/>
            <a:ext cx="916480" cy="2291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79326" y="1510421"/>
            <a:ext cx="199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128 dims Vector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85560" y="1664699"/>
            <a:ext cx="7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6069" y="3202763"/>
                <a:ext cx="3784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202763"/>
                <a:ext cx="3784498" cy="338554"/>
              </a:xfrm>
              <a:prstGeom prst="rect">
                <a:avLst/>
              </a:prstGeom>
              <a:blipFill rotWithShape="0">
                <a:blip r:embed="rId2"/>
                <a:stretch>
                  <a:fillRect t="-83929" b="-1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3085" y="2717451"/>
                <a:ext cx="35652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Classes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2717451"/>
                <a:ext cx="356520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6069" y="3546182"/>
                <a:ext cx="3898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546182"/>
                <a:ext cx="3898310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87273" b="-1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069" y="3889601"/>
                <a:ext cx="3890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𝑢𝑖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9" y="3889601"/>
                <a:ext cx="3890296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83929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96703" y="2693669"/>
                <a:ext cx="38826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0.95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𝑂𝐾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03" y="2693669"/>
                <a:ext cx="3882666" cy="338554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27578" y="3132626"/>
                <a:ext cx="36721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0.76 → ?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78" y="3132626"/>
                <a:ext cx="3672159" cy="338554"/>
              </a:xfrm>
              <a:prstGeom prst="rect">
                <a:avLst/>
              </a:prstGeom>
              <a:blipFill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22158" y="3571398"/>
                <a:ext cx="44887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0.95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𝑜𝑜𝑜𝑝𝑠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58" y="3571398"/>
                <a:ext cx="4488793" cy="338554"/>
              </a:xfrm>
              <a:prstGeom prst="rect">
                <a:avLst/>
              </a:prstGeom>
              <a:blipFill>
                <a:blip r:embed="rId8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53000" y="4022053"/>
                <a:ext cx="4512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baseline="-2500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0.85 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𝑜𝑜𝑜𝑝𝑠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22053"/>
                <a:ext cx="4512967" cy="338554"/>
              </a:xfrm>
              <a:prstGeom prst="rect">
                <a:avLst/>
              </a:prstGeom>
              <a:blipFill>
                <a:blip r:embed="rId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93085" y="4949003"/>
                <a:ext cx="7839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0.76 → </m:t>
                    </m:r>
                  </m:oMath>
                </a14:m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Confidence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</a:rPr>
                  <a:t>를 더 높일 수 없는가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solidFill>
                    <a:srgbClr val="3366C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4949003"/>
                <a:ext cx="7839967" cy="338554"/>
              </a:xfrm>
              <a:prstGeom prst="rect">
                <a:avLst/>
              </a:prstGeom>
              <a:blipFill>
                <a:blip r:embed="rId10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3085" y="5380486"/>
                <a:ext cx="7482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0.95 →</m:t>
                    </m:r>
                  </m:oMath>
                </a14:m>
                <a:r>
                  <a:rPr lang="ko-KR" altLang="en-US" dirty="0">
                    <a:solidFill>
                      <a:srgbClr val="3366CC"/>
                    </a:solidFill>
                    <a:latin typeface="+mj-lt"/>
                  </a:rPr>
                  <a:t> 막을 수 있는 대안은 없는가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solidFill>
                    <a:srgbClr val="3366C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5380486"/>
                <a:ext cx="7482689" cy="338554"/>
              </a:xfrm>
              <a:prstGeom prst="rect">
                <a:avLst/>
              </a:prstGeom>
              <a:blipFill>
                <a:blip r:embed="rId11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93085" y="5811969"/>
                <a:ext cx="703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baseline="-2500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0.85 →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 검증할 수 있을까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sym typeface="Wingdings" panose="05000000000000000000" pitchFamily="2" charset="2"/>
                  </a:rPr>
                  <a:t> Distance Metric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" y="5811969"/>
                <a:ext cx="7033464" cy="338554"/>
              </a:xfrm>
              <a:prstGeom prst="rect">
                <a:avLst/>
              </a:prstGeom>
              <a:blipFill>
                <a:blip r:embed="rId12"/>
                <a:stretch>
                  <a:fillRect t="-7143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1252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DBN(Deep Belief Network)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28664" y="1317536"/>
            <a:ext cx="461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DBN: Stacking RBM(Restrict </a:t>
            </a:r>
            <a:r>
              <a:rPr lang="en-US" altLang="ko-KR" dirty="0" err="1">
                <a:latin typeface="+mj-lt"/>
              </a:rPr>
              <a:t>Boltzman</a:t>
            </a:r>
            <a:r>
              <a:rPr lang="en-US" altLang="ko-KR" dirty="0">
                <a:latin typeface="+mj-lt"/>
              </a:rPr>
              <a:t> Machine)</a:t>
            </a:r>
            <a:endParaRPr lang="ko-KR" alt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4728" y="1627079"/>
            <a:ext cx="6392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err="1">
                <a:latin typeface="+mj-lt"/>
              </a:rPr>
              <a:t>Hinton,G</a:t>
            </a:r>
            <a:r>
              <a:rPr lang="en-US" altLang="ko-KR" i="1" dirty="0">
                <a:latin typeface="+mj-lt"/>
              </a:rPr>
              <a:t>. 2006. “A Fast Learning Algorithm for Deep Belief Nets”</a:t>
            </a:r>
            <a:endParaRPr lang="ko-KR" altLang="en-US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5" y="2545703"/>
            <a:ext cx="4340746" cy="2703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2572456"/>
            <a:ext cx="4020111" cy="2629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0592" y="5460699"/>
            <a:ext cx="4285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</a:rPr>
              <a:t>초기 </a:t>
            </a:r>
            <a:r>
              <a:rPr lang="en-US" altLang="ko-KR" dirty="0">
                <a:latin typeface="+mj-lt"/>
              </a:rPr>
              <a:t>weight</a:t>
            </a:r>
            <a:r>
              <a:rPr lang="ko-KR" altLang="en-US" dirty="0">
                <a:latin typeface="+mj-lt"/>
              </a:rPr>
              <a:t>는 </a:t>
            </a:r>
            <a:r>
              <a:rPr lang="en-US" altLang="ko-KR" dirty="0">
                <a:latin typeface="+mj-lt"/>
              </a:rPr>
              <a:t>Non Zero, </a:t>
            </a:r>
            <a:r>
              <a:rPr lang="ko-KR" altLang="en-US" dirty="0">
                <a:latin typeface="+mj-lt"/>
              </a:rPr>
              <a:t>모두 다른 값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옵션</a:t>
            </a:r>
            <a:r>
              <a:rPr lang="en-US" altLang="ko-KR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02312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DBN(Deep Belief Network)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04728" y="1148259"/>
            <a:ext cx="461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DBN: Stacking RBM(Restrict </a:t>
            </a:r>
            <a:r>
              <a:rPr lang="en-US" altLang="ko-KR" dirty="0" err="1">
                <a:latin typeface="+mj-lt"/>
              </a:rPr>
              <a:t>Boltzman</a:t>
            </a:r>
            <a:r>
              <a:rPr lang="en-US" altLang="ko-KR" dirty="0">
                <a:latin typeface="+mj-lt"/>
              </a:rPr>
              <a:t> Machine)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82" y="1985338"/>
            <a:ext cx="6336350" cy="1955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4060981"/>
            <a:ext cx="3900852" cy="2296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8664" y="1586504"/>
            <a:ext cx="6392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err="1">
                <a:latin typeface="+mj-lt"/>
              </a:rPr>
              <a:t>Hinton,G</a:t>
            </a:r>
            <a:r>
              <a:rPr lang="en-US" altLang="ko-KR" i="1" dirty="0">
                <a:latin typeface="+mj-lt"/>
              </a:rPr>
              <a:t>. 2006. “A Fast Learning Algorithm for Deep Belief Nets”</a:t>
            </a:r>
            <a:endParaRPr lang="ko-KR" alt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67348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DBN(Deep Belief Network)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04728" y="1148259"/>
            <a:ext cx="461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DBN: Stacking RBM(Restrict </a:t>
            </a:r>
            <a:r>
              <a:rPr lang="en-US" altLang="ko-KR" dirty="0" err="1">
                <a:latin typeface="+mj-lt"/>
              </a:rPr>
              <a:t>Boltzman</a:t>
            </a:r>
            <a:r>
              <a:rPr lang="en-US" altLang="ko-KR" dirty="0">
                <a:latin typeface="+mj-lt"/>
              </a:rPr>
              <a:t> Machine)</a:t>
            </a:r>
            <a:endParaRPr lang="ko-KR" alt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4" y="1798313"/>
            <a:ext cx="7818720" cy="4599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1477" y="6397560"/>
            <a:ext cx="2829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9A"/>
                </a:solidFill>
                <a:latin typeface="ArialMT"/>
              </a:rPr>
              <a:t>2007 NIPS Tutorial, </a:t>
            </a:r>
            <a:r>
              <a:rPr lang="en-US" altLang="ko-KR" dirty="0" err="1">
                <a:solidFill>
                  <a:srgbClr val="00009A"/>
                </a:solidFill>
                <a:latin typeface="ArialMT"/>
              </a:rPr>
              <a:t>Hinton.G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6" y="1459759"/>
            <a:ext cx="64198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7096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DBN(Deep Belief Network)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4875" y="1196752"/>
                <a:ext cx="7839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0.76 → </m:t>
                    </m:r>
                  </m:oMath>
                </a14:m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Confidence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</a:rPr>
                  <a:t>를 더 높일 수 없는가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solidFill>
                    <a:srgbClr val="3366C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75" y="1196752"/>
                <a:ext cx="7839967" cy="338554"/>
              </a:xfrm>
              <a:prstGeom prst="rect">
                <a:avLst/>
              </a:prstGeom>
              <a:blipFill>
                <a:blip r:embed="rId2"/>
                <a:stretch>
                  <a:fillRect t="-7143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9135" y="2698054"/>
                <a:ext cx="7482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dirty="0" smtClean="0">
                            <a:solidFill>
                              <a:srgbClr val="33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rgbClr val="3366CC"/>
                        </a:solidFill>
                        <a:latin typeface="Cambria Math" panose="02040503050406030204" pitchFamily="18" charset="0"/>
                      </a:rPr>
                      <m:t> 0.95 →</m:t>
                    </m:r>
                  </m:oMath>
                </a14:m>
                <a:r>
                  <a:rPr lang="ko-KR" altLang="en-US" dirty="0">
                    <a:solidFill>
                      <a:srgbClr val="3366CC"/>
                    </a:solidFill>
                    <a:latin typeface="+mj-lt"/>
                  </a:rPr>
                  <a:t> 막을 수 있는 대안은 없는가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 DBN </a:t>
                </a:r>
                <a:r>
                  <a:rPr lang="ko-KR" altLang="en-US" dirty="0">
                    <a:solidFill>
                      <a:srgbClr val="3366CC"/>
                    </a:solidFill>
                    <a:latin typeface="+mj-lt"/>
                    <a:sym typeface="Wingdings" panose="05000000000000000000" pitchFamily="2" charset="2"/>
                  </a:rPr>
                  <a:t>연동</a:t>
                </a:r>
                <a:endParaRPr lang="ko-KR" altLang="en-US" dirty="0">
                  <a:solidFill>
                    <a:srgbClr val="3366C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5" y="2698054"/>
                <a:ext cx="7482689" cy="338554"/>
              </a:xfrm>
              <a:prstGeom prst="rect">
                <a:avLst/>
              </a:prstGeom>
              <a:blipFill>
                <a:blip r:embed="rId3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30062" y="4217542"/>
                <a:ext cx="703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SVM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baseline="-2500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altLang="ko-KR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0.85 →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 검증할 수 있을까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?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  <a:sym typeface="Wingdings" panose="05000000000000000000" pitchFamily="2" charset="2"/>
                  </a:rPr>
                  <a:t> Distance Metric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62" y="4217542"/>
                <a:ext cx="7033464" cy="338554"/>
              </a:xfrm>
              <a:prstGeom prst="rect">
                <a:avLst/>
              </a:prstGeom>
              <a:blipFill>
                <a:blip r:embed="rId4"/>
                <a:stretch>
                  <a:fillRect t="-727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78418" y="1680938"/>
            <a:ext cx="6701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 DBN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은 노이즈에 강하다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. True Positive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라면 확률이 매우 높게 나온다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8418" y="3205656"/>
            <a:ext cx="653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 DBN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Hidden Feature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를 배운다는 점에서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FP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발생 가능성이 낮다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2099" y="4725144"/>
            <a:ext cx="458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DBN</a:t>
            </a:r>
            <a:r>
              <a:rPr lang="ko-KR" alt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은 변화를 시도하므로 </a:t>
            </a:r>
            <a:r>
              <a:rPr lang="en-US" altLang="ko-KR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FN</a:t>
            </a:r>
            <a:r>
              <a:rPr lang="ko-KR" alt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는 오히려 높다</a:t>
            </a:r>
            <a:endParaRPr lang="ko-KR" alt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33262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DBN(Deep Belief Network) Set Up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4386" y="2188856"/>
            <a:ext cx="461434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Input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Layer: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128(Face vector size) 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Hidden Layer1: 256 units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Hidden Layer2: 192 units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Hidden Layer3: 128 units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Output Layer: Number of Classes(Classification)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Classification: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Softmax</a:t>
            </a:r>
            <a:endParaRPr lang="ko-KR" alt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386" y="1684672"/>
            <a:ext cx="1641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Network Model</a:t>
            </a:r>
            <a:endParaRPr lang="ko-KR" alt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6185" y="1573303"/>
            <a:ext cx="366048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Using Python 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scikit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 (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sklearn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 package)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learning rate: 0.1 (for fine 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tunning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pretrain learning rate: 0.005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momentum: 0.9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dropout: All layer 0.25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Optimizer: </a:t>
            </a:r>
            <a:r>
              <a:rPr lang="en-US" altLang="ko-KR" dirty="0" err="1">
                <a:latin typeface="+mj-lt"/>
                <a:sym typeface="Wingdings" panose="05000000000000000000" pitchFamily="2" charset="2"/>
              </a:rPr>
              <a:t>nesterov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epoch: 80</a:t>
            </a:r>
          </a:p>
          <a:p>
            <a:endParaRPr lang="en-US" altLang="ko-KR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22 classes,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total 2050 face vectors</a:t>
            </a: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9462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최소 중단 학습 시스템 운영</a:t>
            </a:r>
          </a:p>
        </p:txBody>
      </p:sp>
      <p:sp>
        <p:nvSpPr>
          <p:cNvPr id="5" name="Rectangle 4"/>
          <p:cNvSpPr/>
          <p:nvPr/>
        </p:nvSpPr>
        <p:spPr>
          <a:xfrm>
            <a:off x="6800421" y="1847560"/>
            <a:ext cx="1127844" cy="10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server</a:t>
            </a:r>
            <a:endParaRPr lang="en-US" altLang="ko-KR" sz="1200" dirty="0"/>
          </a:p>
        </p:txBody>
      </p:sp>
      <p:sp>
        <p:nvSpPr>
          <p:cNvPr id="6" name="Rectangle 5"/>
          <p:cNvSpPr/>
          <p:nvPr/>
        </p:nvSpPr>
        <p:spPr>
          <a:xfrm>
            <a:off x="3777021" y="4345005"/>
            <a:ext cx="1296144" cy="10292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camera</a:t>
            </a:r>
          </a:p>
          <a:p>
            <a:pPr algn="ctr"/>
            <a:r>
              <a:rPr lang="en-US" altLang="ko-KR" sz="2400" dirty="0"/>
              <a:t>server</a:t>
            </a:r>
            <a:endParaRPr lang="en-US" altLang="ko-KR" sz="1200" dirty="0"/>
          </a:p>
        </p:txBody>
      </p:sp>
      <p:sp>
        <p:nvSpPr>
          <p:cNvPr id="7" name="Cylinder 6"/>
          <p:cNvSpPr/>
          <p:nvPr/>
        </p:nvSpPr>
        <p:spPr>
          <a:xfrm>
            <a:off x="3921037" y="1680710"/>
            <a:ext cx="1008112" cy="129614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cxnSpLocks/>
            <a:stCxn id="26" idx="3"/>
            <a:endCxn id="5" idx="1"/>
          </p:cNvCxnSpPr>
          <p:nvPr/>
        </p:nvCxnSpPr>
        <p:spPr>
          <a:xfrm flipV="1">
            <a:off x="5162930" y="2358817"/>
            <a:ext cx="1637491" cy="70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425093" y="3175240"/>
            <a:ext cx="0" cy="1169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3767" y="2900089"/>
            <a:ext cx="2257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신규 학습</a:t>
            </a:r>
            <a:r>
              <a:rPr lang="en-US" altLang="ko-KR" dirty="0">
                <a:latin typeface="+mj-ea"/>
                <a:ea typeface="+mj-ea"/>
              </a:rPr>
              <a:t>(DBN, SVM)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8663" y="319418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Face Verification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8796" y="1985508"/>
            <a:ext cx="112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j-ea"/>
                <a:ea typeface="+mj-ea"/>
              </a:rPr>
              <a:t>share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4913" y="3590845"/>
            <a:ext cx="112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j-ea"/>
                <a:ea typeface="+mj-ea"/>
              </a:rPr>
              <a:t>share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28663" y="1556455"/>
            <a:ext cx="3234267" cy="1618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72013" y="1144239"/>
            <a:ext cx="201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server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8980" y="1721916"/>
            <a:ext cx="1848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Label Data</a:t>
            </a:r>
          </a:p>
          <a:p>
            <a:r>
              <a:rPr lang="en-US" altLang="ko-KR" dirty="0">
                <a:latin typeface="+mj-ea"/>
                <a:ea typeface="+mj-ea"/>
              </a:rPr>
              <a:t>Network Weight</a:t>
            </a:r>
          </a:p>
          <a:p>
            <a:r>
              <a:rPr lang="en-US" altLang="ko-KR" dirty="0">
                <a:latin typeface="+mj-ea"/>
                <a:ea typeface="+mj-ea"/>
              </a:rPr>
              <a:t>Service Deploy</a:t>
            </a:r>
          </a:p>
          <a:p>
            <a:r>
              <a:rPr lang="en-US" altLang="ko-KR" dirty="0" err="1">
                <a:latin typeface="+mj-ea"/>
                <a:ea typeface="+mj-ea"/>
              </a:rPr>
              <a:t>Redis</a:t>
            </a:r>
            <a:r>
              <a:rPr lang="en-US" altLang="ko-KR" dirty="0">
                <a:latin typeface="+mj-ea"/>
                <a:ea typeface="+mj-ea"/>
              </a:rPr>
              <a:t> Server</a:t>
            </a:r>
          </a:p>
          <a:p>
            <a:r>
              <a:rPr lang="ko-KR" altLang="en-US" dirty="0">
                <a:latin typeface="+mj-ea"/>
                <a:ea typeface="+mj-ea"/>
              </a:rPr>
              <a:t>각종 </a:t>
            </a:r>
            <a:r>
              <a:rPr lang="en-US" altLang="ko-KR" dirty="0">
                <a:latin typeface="+mj-ea"/>
                <a:ea typeface="+mj-ea"/>
              </a:rPr>
              <a:t>Binary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65168" y="3291786"/>
            <a:ext cx="310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별도의 서버에서 학습</a:t>
            </a:r>
            <a:r>
              <a:rPr lang="en-US" altLang="ko-KR" dirty="0">
                <a:latin typeface="+mj-ea"/>
              </a:rPr>
              <a:t> (5~10</a:t>
            </a:r>
            <a:r>
              <a:rPr lang="ko-KR" altLang="en-US" dirty="0">
                <a:latin typeface="+mj-ea"/>
              </a:rPr>
              <a:t>분</a:t>
            </a:r>
            <a:r>
              <a:rPr lang="en-US" altLang="ko-KR" dirty="0">
                <a:latin typeface="+mj-ea"/>
              </a:rPr>
              <a:t>) </a:t>
            </a: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학습 중에도 서비스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521" y="4038998"/>
            <a:ext cx="3021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별도의 서버에서 학습 완료되면 업데이트된 모델 파일을 </a:t>
            </a:r>
            <a:r>
              <a:rPr lang="en-US" altLang="ko-KR" dirty="0">
                <a:latin typeface="+mj-ea"/>
                <a:ea typeface="+mj-ea"/>
              </a:rPr>
              <a:t>Reload</a:t>
            </a:r>
          </a:p>
          <a:p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FF0066"/>
                </a:solidFill>
                <a:latin typeface="+mj-ea"/>
                <a:ea typeface="+mj-ea"/>
              </a:rPr>
              <a:t>15</a:t>
            </a:r>
            <a:r>
              <a:rPr lang="ko-KR" altLang="en-US" b="1" dirty="0">
                <a:solidFill>
                  <a:srgbClr val="FF0066"/>
                </a:solidFill>
                <a:latin typeface="+mj-ea"/>
                <a:ea typeface="+mj-ea"/>
              </a:rPr>
              <a:t>초</a:t>
            </a:r>
            <a:r>
              <a:rPr lang="ko-KR" altLang="en-US" dirty="0">
                <a:latin typeface="+mj-ea"/>
                <a:ea typeface="+mj-ea"/>
              </a:rPr>
              <a:t> 미만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57434" y="5419761"/>
            <a:ext cx="310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Camera </a:t>
            </a:r>
            <a:r>
              <a:rPr lang="ko-KR" altLang="en-US" dirty="0">
                <a:latin typeface="+mj-ea"/>
                <a:ea typeface="+mj-ea"/>
              </a:rPr>
              <a:t>컨트롤</a:t>
            </a:r>
            <a:r>
              <a:rPr lang="en-US" altLang="ko-KR" dirty="0">
                <a:latin typeface="+mj-ea"/>
                <a:ea typeface="+mj-ea"/>
              </a:rPr>
              <a:t>, Robot </a:t>
            </a:r>
            <a:r>
              <a:rPr lang="ko-KR" altLang="en-US" dirty="0">
                <a:latin typeface="+mj-ea"/>
                <a:ea typeface="+mj-ea"/>
              </a:rPr>
              <a:t>컨트롤</a:t>
            </a:r>
            <a:r>
              <a:rPr lang="en-US" altLang="ko-KR" dirty="0">
                <a:latin typeface="+mj-ea"/>
                <a:ea typeface="+mj-ea"/>
              </a:rPr>
              <a:t>, Face </a:t>
            </a:r>
            <a:r>
              <a:rPr lang="en-US" altLang="ko-KR" dirty="0" smtClean="0">
                <a:latin typeface="+mj-ea"/>
                <a:ea typeface="+mj-ea"/>
              </a:rPr>
              <a:t>Detection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5168" y="4160333"/>
            <a:ext cx="310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분 단위 자동 학습 및 모델 생성</a:t>
            </a:r>
          </a:p>
        </p:txBody>
      </p:sp>
    </p:spTree>
    <p:extLst>
      <p:ext uri="{BB962C8B-B14F-4D97-AF65-F5344CB8AC3E}">
        <p14:creationId xmlns:p14="http://schemas.microsoft.com/office/powerpoint/2010/main" val="984775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7511"/>
            <a:ext cx="9921552" cy="580362"/>
          </a:xfrm>
        </p:spPr>
        <p:txBody>
          <a:bodyPr/>
          <a:lstStyle/>
          <a:p>
            <a:r>
              <a:rPr lang="en-US" altLang="ko-KR" dirty="0"/>
              <a:t>Open Set Problem: Ensemble Classification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40632" y="1724882"/>
            <a:ext cx="1815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False Negative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는 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0972" y="2029765"/>
            <a:ext cx="3604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sym typeface="Wingdings" panose="05000000000000000000" pitchFamily="2" charset="2"/>
              </a:rPr>
              <a:t>SVM</a:t>
            </a:r>
            <a:r>
              <a:rPr lang="ko-KR" altLang="en-US" sz="2400" b="1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latin typeface="+mj-lt"/>
                <a:sym typeface="Wingdings" panose="05000000000000000000" pitchFamily="2" charset="2"/>
              </a:rPr>
              <a:t>+</a:t>
            </a:r>
            <a:r>
              <a:rPr lang="ko-KR" altLang="en-US" sz="2400" b="1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latin typeface="+mj-lt"/>
                <a:sym typeface="Wingdings" panose="05000000000000000000" pitchFamily="2" charset="2"/>
              </a:rPr>
              <a:t>Distance</a:t>
            </a:r>
            <a:r>
              <a:rPr lang="ko-KR" altLang="en-US" sz="2400" b="1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latin typeface="+mj-lt"/>
                <a:sym typeface="Wingdings" panose="05000000000000000000" pitchFamily="2" charset="2"/>
              </a:rPr>
              <a:t>Metric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8584" y="3429000"/>
            <a:ext cx="313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sym typeface="Wingdings" panose="05000000000000000000" pitchFamily="2" charset="2"/>
              </a:rPr>
              <a:t>False Positive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및 정확도 향상은 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6060" y="3823322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sym typeface="Wingdings" panose="05000000000000000000" pitchFamily="2" charset="2"/>
              </a:rPr>
              <a:t>DBN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04678" y="5376359"/>
            <a:ext cx="5912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sym typeface="Wingdings" panose="05000000000000000000" pitchFamily="2" charset="2"/>
              </a:rPr>
              <a:t>통합 구현 후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기존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SVM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만으로 발생되는 </a:t>
            </a:r>
            <a:r>
              <a:rPr lang="en-US" altLang="ko-KR" dirty="0">
                <a:latin typeface="+mj-lt"/>
                <a:sym typeface="Wingdings" panose="05000000000000000000" pitchFamily="2" charset="2"/>
              </a:rPr>
              <a:t>FP / FN </a:t>
            </a:r>
            <a:r>
              <a:rPr lang="ko-KR" altLang="en-US" dirty="0">
                <a:latin typeface="+mj-lt"/>
                <a:sym typeface="Wingdings" panose="05000000000000000000" pitchFamily="2" charset="2"/>
              </a:rPr>
              <a:t>현상 미발생</a:t>
            </a:r>
            <a:endParaRPr lang="en-US" altLang="ko-KR" dirty="0"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004594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4488" y="1810143"/>
                <a:ext cx="3784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810143"/>
                <a:ext cx="3784498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1504" y="1324831"/>
                <a:ext cx="35993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Classes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4" y="1324831"/>
                <a:ext cx="359938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4488" y="2153562"/>
                <a:ext cx="3898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2153562"/>
                <a:ext cx="389831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4488" y="2496981"/>
                <a:ext cx="3890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, … ,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i="1" baseline="-25000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𝑢𝑖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=128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𝑑𝑖𝑚𝑠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2496981"/>
                <a:ext cx="3890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36776" y="3717032"/>
                <a:ext cx="56344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dirty="0" smtClean="0">
                          <a:latin typeface="Cambria Math" panose="02040503050406030204" pitchFamily="18" charset="0"/>
                        </a:rPr>
                        <m:t>SVM</m:t>
                      </m:r>
                      <m:d>
                        <m:dPr>
                          <m:ctrlPr>
                            <a:rPr lang="en-US" altLang="ko-KR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2800" b="0" i="1" baseline="-25000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 0.95</m:t>
                      </m:r>
                    </m:oMath>
                  </m:oMathPara>
                </a14:m>
                <a:endParaRPr lang="en-US" altLang="ko-KR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800" b="0" i="0" dirty="0" smtClean="0">
                        <a:latin typeface="Cambria Math" panose="02040503050406030204" pitchFamily="18" charset="0"/>
                      </a:rPr>
                      <m:t>DBN</m:t>
                    </m:r>
                    <m:d>
                      <m:dPr>
                        <m:ctrlPr>
                          <a:rPr lang="en-US" altLang="ko-KR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800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2800" b="0" i="1" dirty="0">
                    <a:latin typeface="Cambria Math" panose="02040503050406030204" pitchFamily="18" charset="0"/>
                  </a:rPr>
                  <a:t> 0.96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80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2800" i="1" dirty="0">
                    <a:latin typeface="Cambria Math" panose="02040503050406030204" pitchFamily="18" charset="0"/>
                  </a:rPr>
                  <a:t> in 90% interval</a:t>
                </a:r>
                <a:endParaRPr lang="ko-KR" alt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76" y="3717032"/>
                <a:ext cx="5634491" cy="1384995"/>
              </a:xfrm>
              <a:prstGeom prst="rect">
                <a:avLst/>
              </a:prstGeom>
              <a:blipFill>
                <a:blip r:embed="rId6"/>
                <a:stretch>
                  <a:fillRect b="-1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97016" y="2879785"/>
                <a:ext cx="1008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𝐵𝑈𝑇</m:t>
                      </m:r>
                    </m:oMath>
                  </m:oMathPara>
                </a14:m>
                <a:endParaRPr lang="ko-KR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16" y="2879785"/>
                <a:ext cx="10084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071290" y="5407592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3366CC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rgbClr val="3366CC"/>
                </a:solidFill>
                <a:latin typeface="+mj-ea"/>
                <a:ea typeface="+mj-ea"/>
                <a:sym typeface="Wingdings" panose="05000000000000000000" pitchFamily="2" charset="2"/>
              </a:rPr>
              <a:t>아직은 미발생</a:t>
            </a:r>
            <a:endParaRPr lang="ko-KR" altLang="en-US" sz="1800" dirty="0">
              <a:solidFill>
                <a:srgbClr val="3366C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233694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TBD: If this is work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880206" y="2496004"/>
            <a:ext cx="21602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 등 신용 기관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88" y="4803201"/>
            <a:ext cx="743561" cy="8485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97564" y="2858401"/>
            <a:ext cx="21602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공인 인증 기관</a:t>
            </a:r>
          </a:p>
        </p:txBody>
      </p:sp>
      <p:cxnSp>
        <p:nvCxnSpPr>
          <p:cNvPr id="8" name="Straight Arrow Connector 7"/>
          <p:cNvCxnSpPr>
            <a:cxnSpLocks/>
            <a:stCxn id="23" idx="0"/>
          </p:cNvCxnSpPr>
          <p:nvPr/>
        </p:nvCxnSpPr>
        <p:spPr>
          <a:xfrm flipH="1" flipV="1">
            <a:off x="1685368" y="3754903"/>
            <a:ext cx="1" cy="1048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/>
          <p:cNvCxnSpPr>
            <a:cxnSpLocks/>
            <a:endCxn id="23" idx="3"/>
          </p:cNvCxnSpPr>
          <p:nvPr/>
        </p:nvCxnSpPr>
        <p:spPr>
          <a:xfrm rot="5400000">
            <a:off x="1474379" y="4298359"/>
            <a:ext cx="1511880" cy="346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84531" y="4073355"/>
            <a:ext cx="302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개인키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eg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USB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stick)</a:t>
            </a:r>
          </a:p>
          <a:p>
            <a:r>
              <a:rPr lang="en-US" altLang="ko-KR" dirty="0"/>
              <a:t>(N x 128 dims </a:t>
            </a:r>
            <a:r>
              <a:rPr lang="ko-KR" altLang="en-US" dirty="0"/>
              <a:t>벡터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127" y="3889840"/>
            <a:ext cx="138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발급요청 및 영상 촬영</a:t>
            </a:r>
            <a:endParaRPr lang="en-US" altLang="ko-KR" dirty="0"/>
          </a:p>
          <a:p>
            <a:r>
              <a:rPr lang="en-US" altLang="ko-KR" dirty="0"/>
              <a:t>(N</a:t>
            </a:r>
            <a:r>
              <a:rPr lang="ko-KR" altLang="en-US" dirty="0"/>
              <a:t>개 얼굴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65" y="4738322"/>
            <a:ext cx="743561" cy="84853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stCxn id="29" idx="0"/>
          </p:cNvCxnSpPr>
          <p:nvPr/>
        </p:nvCxnSpPr>
        <p:spPr>
          <a:xfrm flipH="1" flipV="1">
            <a:off x="6641045" y="3380980"/>
            <a:ext cx="1" cy="135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stCxn id="29" idx="3"/>
          </p:cNvCxnSpPr>
          <p:nvPr/>
        </p:nvCxnSpPr>
        <p:spPr>
          <a:xfrm flipV="1">
            <a:off x="7012826" y="3380980"/>
            <a:ext cx="264551" cy="178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0419" y="3854297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63294" y="1390878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이미지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1097564" y="1500935"/>
            <a:ext cx="2160240" cy="5293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Deep Network Model</a:t>
            </a:r>
            <a:endParaRPr lang="ko-KR" altLang="en-US" sz="1200" dirty="0"/>
          </a:p>
        </p:txBody>
      </p:sp>
      <p:cxnSp>
        <p:nvCxnSpPr>
          <p:cNvPr id="44" name="Connector: Elbow 43"/>
          <p:cNvCxnSpPr>
            <a:cxnSpLocks/>
            <a:stCxn id="5" idx="0"/>
            <a:endCxn id="42" idx="3"/>
          </p:cNvCxnSpPr>
          <p:nvPr/>
        </p:nvCxnSpPr>
        <p:spPr>
          <a:xfrm rot="16200000" flipV="1">
            <a:off x="4743875" y="279553"/>
            <a:ext cx="730381" cy="37025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685368" y="2030311"/>
            <a:ext cx="0" cy="82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95401" y="2198849"/>
            <a:ext cx="106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</a:t>
            </a:r>
            <a:endParaRPr lang="en-US" altLang="ko-KR" dirty="0"/>
          </a:p>
          <a:p>
            <a:r>
              <a:rPr lang="ko-KR" altLang="en-US" dirty="0"/>
              <a:t>이미지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07791" y="196963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128 dims </a:t>
            </a:r>
            <a:r>
              <a:rPr lang="ko-KR" altLang="en-US" dirty="0"/>
              <a:t>벡터</a:t>
            </a:r>
          </a:p>
        </p:txBody>
      </p:sp>
      <p:cxnSp>
        <p:nvCxnSpPr>
          <p:cNvPr id="57" name="Connector: Elbow 56"/>
          <p:cNvCxnSpPr>
            <a:cxnSpLocks/>
          </p:cNvCxnSpPr>
          <p:nvPr/>
        </p:nvCxnSpPr>
        <p:spPr>
          <a:xfrm>
            <a:off x="3269586" y="1910801"/>
            <a:ext cx="3570203" cy="585203"/>
          </a:xfrm>
          <a:prstGeom prst="bentConnector3">
            <a:avLst>
              <a:gd name="adj1" fmla="val 997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363553" y="2030311"/>
            <a:ext cx="0" cy="82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375336" y="2131081"/>
            <a:ext cx="302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개인키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(N x 128 dims </a:t>
            </a:r>
            <a:r>
              <a:rPr lang="ko-KR" altLang="en-US" dirty="0"/>
              <a:t>벡터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33" y="3752501"/>
            <a:ext cx="2158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개인키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eg</a:t>
            </a:r>
            <a:r>
              <a:rPr lang="en-US" altLang="ko-KR" b="1" dirty="0">
                <a:solidFill>
                  <a:srgbClr val="FF0000"/>
                </a:solidFill>
              </a:rPr>
              <a:t> USB stick)</a:t>
            </a:r>
          </a:p>
          <a:p>
            <a:r>
              <a:rPr lang="en-US" altLang="ko-KR" dirty="0"/>
              <a:t>(N x 128 dims </a:t>
            </a:r>
            <a:r>
              <a:rPr lang="ko-KR" altLang="en-US" dirty="0"/>
              <a:t>벡터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9" name="Oval 68"/>
          <p:cNvSpPr/>
          <p:nvPr/>
        </p:nvSpPr>
        <p:spPr>
          <a:xfrm>
            <a:off x="7900886" y="2399665"/>
            <a:ext cx="1399413" cy="10195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Distance</a:t>
            </a:r>
          </a:p>
          <a:p>
            <a:pPr algn="ctr"/>
            <a:r>
              <a:rPr lang="en-US" altLang="ko-KR" dirty="0"/>
              <a:t>Checker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581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연구원 인원 시나리오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8051" y="3656245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/>
          <p:cNvCxnSpPr>
            <a:cxnSpLocks/>
            <a:endCxn id="7" idx="0"/>
          </p:cNvCxnSpPr>
          <p:nvPr/>
        </p:nvCxnSpPr>
        <p:spPr>
          <a:xfrm>
            <a:off x="6122144" y="1738889"/>
            <a:ext cx="0" cy="19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13" y="2457289"/>
            <a:ext cx="409873" cy="4188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39778" y="2242945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88" y="3918628"/>
            <a:ext cx="884768" cy="1327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64" y="3025953"/>
            <a:ext cx="820095" cy="1285754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>
            <a:off x="5851169" y="2787162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56403" y="2519034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97365" y="540922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출입문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6628" y="2537546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연구원 인원 출입문 접근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5359" y="3131035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연구원 인원 얼굴 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8184" y="4368701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출입문 개방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8448" y="3580074"/>
            <a:ext cx="1543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4.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인사말 전달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0" y="3007179"/>
            <a:ext cx="674662" cy="53482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163391" y="2301523"/>
            <a:ext cx="585229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서버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76" y="2457289"/>
            <a:ext cx="728779" cy="5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4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신규 손님 시나리오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3879" y="3611006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/>
          <p:cNvCxnSpPr>
            <a:cxnSpLocks/>
            <a:endCxn id="7" idx="0"/>
          </p:cNvCxnSpPr>
          <p:nvPr/>
        </p:nvCxnSpPr>
        <p:spPr>
          <a:xfrm>
            <a:off x="6547972" y="1693650"/>
            <a:ext cx="0" cy="19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41" y="2412050"/>
            <a:ext cx="409873" cy="4188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65606" y="2197706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70" y="3796327"/>
            <a:ext cx="692141" cy="1038212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>
            <a:off x="6276997" y="2741923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82231" y="2473795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193" y="536398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  <a:ea typeface="+mn-ea"/>
                <a:sym typeface="Wingdings" panose="05000000000000000000" pitchFamily="2" charset="2"/>
              </a:rPr>
              <a:t>출입문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052" y="2382244"/>
            <a:ext cx="213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손님 출입문 접근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6080" y="2555364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손님 인원 얼굴 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2779" y="3582799"/>
            <a:ext cx="1543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4.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인사말 전달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4776" y="2845903"/>
            <a:ext cx="1917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-  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Unknown</a:t>
            </a:r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”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1677" y="3226956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5. </a:t>
            </a:r>
            <a:r>
              <a:rPr lang="ko-KR" altLang="en-US" dirty="0" smtClean="0">
                <a:latin typeface="+mn-ea"/>
                <a:ea typeface="+mn-ea"/>
                <a:sym typeface="Wingdings" panose="05000000000000000000" pitchFamily="2" charset="2"/>
              </a:rPr>
              <a:t>학습 </a:t>
            </a:r>
            <a:r>
              <a:rPr lang="ko-KR" altLang="en-US" dirty="0" smtClean="0">
                <a:latin typeface="+mn-ea"/>
                <a:ea typeface="+mn-ea"/>
                <a:sym typeface="Wingdings" panose="05000000000000000000" pitchFamily="2" charset="2"/>
              </a:rPr>
              <a:t>시작 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4440" y="4292138"/>
            <a:ext cx="202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수동 출입문 오픈 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2855" y="3611006"/>
            <a:ext cx="404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6.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모델 디플로이</a:t>
            </a:r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: 15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초 예상 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22" y="2980145"/>
            <a:ext cx="674662" cy="53482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48431" y="1720777"/>
            <a:ext cx="585229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서버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13" y="3396233"/>
            <a:ext cx="384692" cy="10387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33" y="2413156"/>
            <a:ext cx="728779" cy="5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8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신규 학습 과정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03164" y="3597757"/>
            <a:ext cx="88186" cy="16480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8704670" y="5293321"/>
            <a:ext cx="100720" cy="165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Straight Connector 8"/>
          <p:cNvCxnSpPr>
            <a:stCxn id="40" idx="2"/>
          </p:cNvCxnSpPr>
          <p:nvPr/>
        </p:nvCxnSpPr>
        <p:spPr>
          <a:xfrm>
            <a:off x="5447257" y="5245780"/>
            <a:ext cx="0" cy="157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5457056" y="6123248"/>
            <a:ext cx="2468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032051" y="5679911"/>
            <a:ext cx="14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엘리베이터</a:t>
            </a:r>
          </a:p>
        </p:txBody>
      </p:sp>
      <p:cxnSp>
        <p:nvCxnSpPr>
          <p:cNvPr id="50" name="Straight Connector 49"/>
          <p:cNvCxnSpPr>
            <a:cxnSpLocks/>
            <a:endCxn id="40" idx="0"/>
          </p:cNvCxnSpPr>
          <p:nvPr/>
        </p:nvCxnSpPr>
        <p:spPr>
          <a:xfrm>
            <a:off x="5447257" y="1680401"/>
            <a:ext cx="0" cy="191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26" y="2398801"/>
            <a:ext cx="409873" cy="41881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30" y="3241086"/>
            <a:ext cx="460795" cy="124428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41" y="4035687"/>
            <a:ext cx="884768" cy="132715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95" y="4018555"/>
            <a:ext cx="820095" cy="1285754"/>
          </a:xfrm>
          <a:prstGeom prst="rect">
            <a:avLst/>
          </a:prstGeom>
        </p:spPr>
      </p:pic>
      <p:cxnSp>
        <p:nvCxnSpPr>
          <p:cNvPr id="98" name="Straight Connector 97"/>
          <p:cNvCxnSpPr>
            <a:cxnSpLocks/>
          </p:cNvCxnSpPr>
          <p:nvPr/>
        </p:nvCxnSpPr>
        <p:spPr>
          <a:xfrm>
            <a:off x="5176282" y="2728674"/>
            <a:ext cx="47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381516" y="2460546"/>
            <a:ext cx="16769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3" y="5703857"/>
            <a:ext cx="564170" cy="9423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280592" y="1606713"/>
            <a:ext cx="585229" cy="792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4220" y="2363618"/>
            <a:ext cx="404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문이 열리지 않아 대기하는 시간 </a:t>
            </a:r>
            <a:r>
              <a:rPr lang="en-US" altLang="ko-KR" dirty="0">
                <a:latin typeface="+mn-ea"/>
                <a:ea typeface="+mn-ea"/>
              </a:rPr>
              <a:t>5~10</a:t>
            </a:r>
            <a:r>
              <a:rPr lang="ko-KR" altLang="en-US" dirty="0">
                <a:latin typeface="+mn-ea"/>
                <a:ea typeface="+mn-ea"/>
              </a:rPr>
              <a:t>초 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영상 캡쳐 시 개인별 </a:t>
            </a:r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50 </a:t>
            </a:r>
            <a:r>
              <a:rPr lang="ko-KR" altLang="en-US" dirty="0">
                <a:latin typeface="+mn-ea"/>
                <a:ea typeface="+mn-ea"/>
                <a:sym typeface="Wingdings" panose="05000000000000000000" pitchFamily="2" charset="2"/>
              </a:rPr>
              <a:t>여장 확보 가능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7" name="Connector: Elbow 16"/>
          <p:cNvCxnSpPr/>
          <p:nvPr/>
        </p:nvCxnSpPr>
        <p:spPr>
          <a:xfrm rot="10800000">
            <a:off x="1928665" y="1959582"/>
            <a:ext cx="2734275" cy="3165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69110" y="1606713"/>
            <a:ext cx="190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얼굴 이미지 전송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7635" y="2438929"/>
            <a:ext cx="190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Unknown</a:t>
            </a:r>
            <a:r>
              <a:rPr lang="ko-KR" altLang="en-US" dirty="0">
                <a:latin typeface="+mn-ea"/>
                <a:ea typeface="+mn-ea"/>
              </a:rPr>
              <a:t> 판단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9187" y="3691500"/>
            <a:ext cx="1512168" cy="1220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5" y="3801290"/>
            <a:ext cx="238158" cy="2191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20" y="3782238"/>
            <a:ext cx="228632" cy="2381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47" y="3830281"/>
            <a:ext cx="247685" cy="20005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61" y="4072769"/>
            <a:ext cx="238158" cy="21910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86" y="4053717"/>
            <a:ext cx="228632" cy="2381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13" y="4101760"/>
            <a:ext cx="247685" cy="20005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" y="4309907"/>
            <a:ext cx="238158" cy="2191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58" y="4290855"/>
            <a:ext cx="228632" cy="23815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85" y="4338898"/>
            <a:ext cx="247685" cy="20005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00" y="4661717"/>
            <a:ext cx="238158" cy="21910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25" y="4642665"/>
            <a:ext cx="228632" cy="23815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52" y="4690708"/>
            <a:ext cx="247685" cy="20005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341" y="3305790"/>
            <a:ext cx="350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Unknown</a:t>
            </a:r>
            <a:r>
              <a:rPr lang="ko-KR" altLang="en-US" dirty="0">
                <a:latin typeface="+mn-ea"/>
                <a:ea typeface="+mn-ea"/>
              </a:rPr>
              <a:t> 별도 </a:t>
            </a:r>
            <a:r>
              <a:rPr lang="ko-KR" altLang="en-US" dirty="0" smtClean="0">
                <a:latin typeface="+mn-ea"/>
                <a:ea typeface="+mn-ea"/>
              </a:rPr>
              <a:t>저장 </a:t>
            </a:r>
            <a:r>
              <a:rPr lang="ko-KR" altLang="en-US" dirty="0" smtClean="0">
                <a:latin typeface="+mn-ea"/>
                <a:ea typeface="+mn-ea"/>
              </a:rPr>
              <a:t>및 자동 분류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596590" y="2728674"/>
            <a:ext cx="2996" cy="59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0" y="5346318"/>
            <a:ext cx="238158" cy="21910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75" y="5332321"/>
            <a:ext cx="238158" cy="2191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17" y="5340900"/>
            <a:ext cx="238158" cy="21910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91" y="5332321"/>
            <a:ext cx="238158" cy="21910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823776" y="5189146"/>
            <a:ext cx="1345443" cy="4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ectangle 106"/>
          <p:cNvSpPr/>
          <p:nvPr/>
        </p:nvSpPr>
        <p:spPr>
          <a:xfrm>
            <a:off x="2820770" y="5745806"/>
            <a:ext cx="1345443" cy="4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Rectangle 111"/>
          <p:cNvSpPr/>
          <p:nvPr/>
        </p:nvSpPr>
        <p:spPr>
          <a:xfrm>
            <a:off x="2838715" y="6316056"/>
            <a:ext cx="1345443" cy="4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01" y="5866137"/>
            <a:ext cx="228632" cy="23815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59" y="5841796"/>
            <a:ext cx="228632" cy="238158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86" y="5846541"/>
            <a:ext cx="228632" cy="23815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1" y="6442874"/>
            <a:ext cx="247685" cy="20005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8" y="6480111"/>
            <a:ext cx="247685" cy="20005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78" y="6442875"/>
            <a:ext cx="247685" cy="20005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32" y="6410830"/>
            <a:ext cx="247685" cy="200053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107937" y="5226870"/>
            <a:ext cx="91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손님</a:t>
            </a:r>
            <a:r>
              <a:rPr lang="en-US" altLang="ko-KR" dirty="0">
                <a:latin typeface="+mn-ea"/>
                <a:ea typeface="+mn-ea"/>
              </a:rPr>
              <a:t>19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121869" y="5795622"/>
            <a:ext cx="8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손님</a:t>
            </a:r>
            <a:r>
              <a:rPr lang="en-US" altLang="ko-KR" dirty="0">
                <a:latin typeface="+mn-ea"/>
                <a:ea typeface="+mn-ea"/>
              </a:rPr>
              <a:t>20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154577" y="6321102"/>
            <a:ext cx="8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손님</a:t>
            </a:r>
            <a:r>
              <a:rPr lang="en-US" altLang="ko-KR" dirty="0">
                <a:latin typeface="+mn-ea"/>
                <a:ea typeface="+mn-ea"/>
              </a:rPr>
              <a:t>21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1" name="Connector: Elbow 30"/>
          <p:cNvCxnSpPr>
            <a:cxnSpLocks/>
          </p:cNvCxnSpPr>
          <p:nvPr/>
        </p:nvCxnSpPr>
        <p:spPr>
          <a:xfrm>
            <a:off x="1097696" y="4901809"/>
            <a:ext cx="1477743" cy="10708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350264" y="6065889"/>
            <a:ext cx="173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분류 </a:t>
            </a:r>
            <a:r>
              <a:rPr lang="en-US" altLang="ko-KR" dirty="0">
                <a:latin typeface="+mn-ea"/>
                <a:ea typeface="+mn-ea"/>
              </a:rPr>
              <a:t>&amp; </a:t>
            </a:r>
            <a:r>
              <a:rPr lang="ko-KR" altLang="en-US" dirty="0">
                <a:latin typeface="+mn-ea"/>
                <a:ea typeface="+mn-ea"/>
              </a:rPr>
              <a:t>학습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모델 디플로이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689755" y="1800805"/>
            <a:ext cx="43204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71" y="2583244"/>
            <a:ext cx="674662" cy="53482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82" y="2016255"/>
            <a:ext cx="728779" cy="5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6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I-Basic-2016-11-18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11_원본">
      <a:majorFont>
        <a:latin typeface="맑은 고딕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98781E"/>
            </a:gs>
            <a:gs pos="50000">
              <a:srgbClr val="F2EFE4"/>
            </a:gs>
            <a:gs pos="100000">
              <a:srgbClr val="98781E"/>
            </a:gs>
          </a:gsLst>
          <a:lin ang="0" scaled="1"/>
        </a:gradFill>
        <a:ln w="9525">
          <a:noFill/>
          <a:round/>
          <a:headEnd/>
          <a:tailEnd/>
        </a:ln>
      </a:spPr>
      <a:bodyPr wrap="none" anchor="ctr"/>
      <a:lstStyle>
        <a:defPPr>
          <a:defRPr sz="1800"/>
        </a:defPPr>
      </a:lstStyle>
    </a:spDef>
  </a:objectDefaults>
  <a:extraClrSchemeLst>
    <a:extraClrScheme>
      <a:clrScheme name="11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83274</TotalTime>
  <Words>3787</Words>
  <Application>Microsoft Macintosh PowerPoint</Application>
  <PresentationFormat>A4 Paper (210x297 mm)</PresentationFormat>
  <Paragraphs>733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ArialMT</vt:lpstr>
      <vt:lpstr>Cambria Math</vt:lpstr>
      <vt:lpstr>Gill Sans MT</vt:lpstr>
      <vt:lpstr>HY견고딕</vt:lpstr>
      <vt:lpstr>Segoe UI Black</vt:lpstr>
      <vt:lpstr>Wingdings</vt:lpstr>
      <vt:lpstr>굴림</vt:lpstr>
      <vt:lpstr>맑은 고딕</vt:lpstr>
      <vt:lpstr>Arial</vt:lpstr>
      <vt:lpstr>AIRI-Basic-2016-11-18</vt:lpstr>
      <vt:lpstr>Office 테마</vt:lpstr>
      <vt:lpstr>DRUWA 백성호</vt:lpstr>
      <vt:lpstr>방문객 인식 시스템</vt:lpstr>
      <vt:lpstr>입구 감시 방향</vt:lpstr>
      <vt:lpstr>출구 감시 방향</vt:lpstr>
      <vt:lpstr>로봇 팔</vt:lpstr>
      <vt:lpstr>서비스 최소 중단 학습 시스템 운영</vt:lpstr>
      <vt:lpstr>연구원 인원 시나리오</vt:lpstr>
      <vt:lpstr>신규 손님 시나리오</vt:lpstr>
      <vt:lpstr>신규 학습 과정</vt:lpstr>
      <vt:lpstr>학습된 손님 시나리오</vt:lpstr>
      <vt:lpstr>움직임 추적</vt:lpstr>
      <vt:lpstr>Open Source Activity</vt:lpstr>
      <vt:lpstr>PowerPoint Presentation</vt:lpstr>
      <vt:lpstr>YOLO</vt:lpstr>
      <vt:lpstr>YOLO Predict</vt:lpstr>
      <vt:lpstr>YOLO Model</vt:lpstr>
      <vt:lpstr>YOLO Training: Loss Function</vt:lpstr>
      <vt:lpstr>YOLO Performance in Real-Time System</vt:lpstr>
      <vt:lpstr>Openface</vt:lpstr>
      <vt:lpstr>Google Facenet</vt:lpstr>
      <vt:lpstr>Facenet Training: Triplet Loss</vt:lpstr>
      <vt:lpstr>Openface Structure</vt:lpstr>
      <vt:lpstr>Openface Preprocessing</vt:lpstr>
      <vt:lpstr>Openface Accuracy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Decision</vt:lpstr>
      <vt:lpstr>Open Set Discrimination Problem</vt:lpstr>
      <vt:lpstr>Redefine Problem</vt:lpstr>
      <vt:lpstr>Redefine Problem</vt:lpstr>
      <vt:lpstr>Redefine Problem</vt:lpstr>
      <vt:lpstr>y tho</vt:lpstr>
      <vt:lpstr>How to </vt:lpstr>
      <vt:lpstr>How to </vt:lpstr>
      <vt:lpstr>How to </vt:lpstr>
      <vt:lpstr>Scenario</vt:lpstr>
      <vt:lpstr>DCGAN / InfoGAN</vt:lpstr>
      <vt:lpstr>GAN Adaptation Basic Idea</vt:lpstr>
      <vt:lpstr>GAN Adaptation Basic Idea</vt:lpstr>
      <vt:lpstr>Candidate: Ensemble Classification</vt:lpstr>
      <vt:lpstr>Ensemble Classification</vt:lpstr>
      <vt:lpstr>Distance Metric</vt:lpstr>
      <vt:lpstr>Distance Metric</vt:lpstr>
      <vt:lpstr>Distance Metric</vt:lpstr>
      <vt:lpstr>Distance Metric</vt:lpstr>
      <vt:lpstr>Distance Metric</vt:lpstr>
      <vt:lpstr>Distance Metric</vt:lpstr>
      <vt:lpstr>Training Data Observation</vt:lpstr>
      <vt:lpstr>Ensemble Classification</vt:lpstr>
      <vt:lpstr>DBN(Deep Belief Network)</vt:lpstr>
      <vt:lpstr>DBN(Deep Belief Network)</vt:lpstr>
      <vt:lpstr>DBN(Deep Belief Network)</vt:lpstr>
      <vt:lpstr>DBN(Deep Belief Network)</vt:lpstr>
      <vt:lpstr>DBN(Deep Belief Network) Set Up</vt:lpstr>
      <vt:lpstr>Open Set Problem: Ensemble Classification</vt:lpstr>
      <vt:lpstr>Classification Issue</vt:lpstr>
      <vt:lpstr>TBD: If this is work</vt:lpstr>
    </vt:vector>
  </TitlesOfParts>
  <Company>FINAL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자율지능 디지털 동반자 기술 연구   (총괄/1세부) 자율지능 디지털 동반자 프레임워크 및 응용 연구개발</dc:title>
  <dc:creator>AIRI</dc:creator>
  <cp:lastModifiedBy>백 성호</cp:lastModifiedBy>
  <cp:revision>5128</cp:revision>
  <cp:lastPrinted>2016-12-05T07:40:25Z</cp:lastPrinted>
  <dcterms:created xsi:type="dcterms:W3CDTF">2009-09-27T16:31:14Z</dcterms:created>
  <dcterms:modified xsi:type="dcterms:W3CDTF">2017-04-20T08:45:42Z</dcterms:modified>
</cp:coreProperties>
</file>